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3.xml" ContentType="application/vnd.openxmlformats-officedocument.theme+xml"/>
  <Override PartName="/ppt/theme/theme4.xml" ContentType="application/vnd.openxmlformats-officedocument.them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98" r:id="rId5"/>
  </p:sldMasterIdLst>
  <p:notesMasterIdLst>
    <p:notesMasterId r:id="rId51"/>
  </p:notesMasterIdLst>
  <p:handoutMasterIdLst>
    <p:handoutMasterId r:id="rId52"/>
  </p:handoutMasterIdLst>
  <p:sldIdLst>
    <p:sldId id="327" r:id="rId6"/>
    <p:sldId id="257" r:id="rId7"/>
    <p:sldId id="331" r:id="rId8"/>
    <p:sldId id="332" r:id="rId9"/>
    <p:sldId id="298" r:id="rId10"/>
    <p:sldId id="262" r:id="rId11"/>
    <p:sldId id="299" r:id="rId12"/>
    <p:sldId id="302"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90C893-AB13-4CCF-886F-0F44A63B7431}" v="34" dt="2023-08-12T16:26:12.95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8/12/2023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1:29:50.35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1:29:50.35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1:29:50.35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1:29:50.3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1:29:50.3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1:29:50.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1:29:50.3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1T11:29:50.36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2.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64998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28535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2494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02F55C27-C61B-C3BE-C9F7-C3A2E03C84FF}"/>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EE1F031-18F9-B40D-89D4-680BC6CFEA69}"/>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739B770-4E39-B994-4F0E-F03E6E81BE04}"/>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AB71A36-B677-C33F-D9B9-899D32873A55}"/>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42351F5-F6F2-35A3-6AEC-52330D5A81B0}"/>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7E5BF56-530A-49F6-D6D8-FCA0C702325D}"/>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25EE2E8D-E7BF-DF71-C002-7B1CBAFE871A}"/>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7C7743C0-A4B7-4D02-A9E6-5CEB03AE1747}"/>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868405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8/12/2023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26241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8/12/2023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0176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8/12/2023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35943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13599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8/12/2023</a:t>
            </a:fld>
            <a:endParaRPr lang="en-US" dirty="0"/>
          </a:p>
        </p:txBody>
      </p:sp>
    </p:spTree>
    <p:extLst>
      <p:ext uri="{BB962C8B-B14F-4D97-AF65-F5344CB8AC3E}">
        <p14:creationId xmlns:p14="http://schemas.microsoft.com/office/powerpoint/2010/main" val="11188185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1694471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34046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85998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660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42356188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98538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880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407864745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0030388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457622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1.tiff"/><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dirty="0"/>
          </a:p>
        </p:txBody>
      </p:sp>
      <p:pic>
        <p:nvPicPr>
          <p:cNvPr id="7" name="Picture 6">
            <a:extLst>
              <a:ext uri="{FF2B5EF4-FFF2-40B4-BE49-F238E27FC236}">
                <a16:creationId xmlns:a16="http://schemas.microsoft.com/office/drawing/2014/main" id="{D281A8A3-E348-0E91-85E4-9165AD052B1E}"/>
              </a:ext>
            </a:extLst>
          </p:cNvPr>
          <p:cNvPicPr>
            <a:picLocks noChangeAspect="1"/>
          </p:cNvPicPr>
          <p:nvPr userDrawn="1"/>
        </p:nvPicPr>
        <p:blipFill>
          <a:blip r:embed="rId21"/>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834B5E68-F60F-67B4-42B7-A30E0A458900}"/>
              </a:ext>
            </a:extLst>
          </p:cNvPr>
          <p:cNvPicPr>
            <a:picLocks noChangeAspect="1"/>
          </p:cNvPicPr>
          <p:nvPr userDrawn="1"/>
        </p:nvPicPr>
        <p:blipFill>
          <a:blip r:embed="rId22"/>
          <a:stretch>
            <a:fillRect/>
          </a:stretch>
        </p:blipFill>
        <p:spPr>
          <a:xfrm>
            <a:off x="8475870" y="6371623"/>
            <a:ext cx="3375991" cy="397761"/>
          </a:xfrm>
          <a:prstGeom prst="rect">
            <a:avLst/>
          </a:prstGeom>
        </p:spPr>
      </p:pic>
      <p:pic>
        <p:nvPicPr>
          <p:cNvPr id="9" name="Picture 8">
            <a:extLst>
              <a:ext uri="{FF2B5EF4-FFF2-40B4-BE49-F238E27FC236}">
                <a16:creationId xmlns:a16="http://schemas.microsoft.com/office/drawing/2014/main" id="{817B1242-1151-5D4A-3F44-AD85A8B6D6B0}"/>
              </a:ext>
            </a:extLst>
          </p:cNvPr>
          <p:cNvPicPr>
            <a:picLocks noChangeAspect="1"/>
          </p:cNvPicPr>
          <p:nvPr userDrawn="1"/>
        </p:nvPicPr>
        <p:blipFill>
          <a:blip r:embed="rId23">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428794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MHUNC/Space-Y/blob/682bdd1631419b129111edc9ecd4034bc7128a13/jupyter-labs-eda-sql-coursera_sqllite(2).ipynb" TargetMode="External"/><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MHUNC/Space-Y/blob/682bdd1631419b129111edc9ecd4034bc7128a13/LaunchSiteLocationAnalysis.jupyterlite.ipynb" TargetMode="External"/><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MHUNC/Space-Y/blob/f6e91322649d74ea1e5c7b36bf614979314a104f/spacex_dash_appfinal.py" TargetMode="External"/><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MHUNC/Space-Y/blob/3310efec1955e31028f417ab6abef4492460531e/SpaceX%20Machine%20Learning%20Analysis%20Capstone-Final.ipynb" TargetMode="External"/><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8.png"/><Relationship Id="rId18" Type="http://schemas.openxmlformats.org/officeDocument/2006/relationships/image" Target="../media/image8.png"/><Relationship Id="rId3" Type="http://schemas.openxmlformats.org/officeDocument/2006/relationships/customXml" Target="../ink/ink9.xml"/><Relationship Id="rId7" Type="http://schemas.openxmlformats.org/officeDocument/2006/relationships/image" Target="../media/image5.png"/><Relationship Id="rId12" Type="http://schemas.openxmlformats.org/officeDocument/2006/relationships/customXml" Target="../ink/ink13.xml"/><Relationship Id="rId17" Type="http://schemas.openxmlformats.org/officeDocument/2006/relationships/customXml" Target="../ink/ink17.xml"/><Relationship Id="rId2" Type="http://schemas.openxmlformats.org/officeDocument/2006/relationships/image" Target="../media/image7.jpg"/><Relationship Id="rId16" Type="http://schemas.openxmlformats.org/officeDocument/2006/relationships/customXml" Target="../ink/ink16.xml"/><Relationship Id="rId1" Type="http://schemas.openxmlformats.org/officeDocument/2006/relationships/slideLayout" Target="../slideLayouts/slideLayout17.xml"/><Relationship Id="rId11" Type="http://schemas.openxmlformats.org/officeDocument/2006/relationships/image" Target="../media/image17.png"/><Relationship Id="rId15" Type="http://schemas.openxmlformats.org/officeDocument/2006/relationships/customXml" Target="../ink/ink15.xml"/><Relationship Id="rId10" Type="http://schemas.openxmlformats.org/officeDocument/2006/relationships/customXml" Target="../ink/ink12.xml"/><Relationship Id="rId19" Type="http://schemas.openxmlformats.org/officeDocument/2006/relationships/customXml" Target="../ink/ink18.xml"/><Relationship Id="rId9" Type="http://schemas.openxmlformats.org/officeDocument/2006/relationships/customXml" Target="../ink/ink11.xml"/><Relationship Id="rId14" Type="http://schemas.openxmlformats.org/officeDocument/2006/relationships/customXml" Target="../ink/ink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2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hyperlink" Target="https://github.com/RMHUNC/Space-Y/blob/fccc2d83b0da85e1761a9811346588bd8e1e565e/SpaceX-Final%20Presentation-Data%20Science%20Capstone.pdf" TargetMode="External"/><Relationship Id="rId4" Type="http://schemas.openxmlformats.org/officeDocument/2006/relationships/hyperlink" Target="https://github.com/RMHUNC/Space-Y"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MHUNC/Space-Y/blob/682bdd1631419b129111edc9ecd4034bc7128a13/spacex-data-collection-api.ipynb" TargetMode="External"/><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MHUNC/Space-Y/blob/a5e9bbf2ebaea82112d6f515a61fdca55242cfb3/spacex-data_wrangling_jupyterlite.jupyterlite.ipynb" TargetMode="External"/><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MHUNC/Space-Y/blob/682bdd1631419b129111edc9ecd4034bc7128a13/EDA%20with%20Visualizations.ipynb" TargetMode="External"/><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pPr algn="r"/>
            <a:r>
              <a:rPr lang="en-US" dirty="0">
                <a:solidFill>
                  <a:schemeClr val="bg2"/>
                </a:solidFill>
                <a:latin typeface="Abadi"/>
                <a:ea typeface="SF Pro" pitchFamily="2" charset="0"/>
                <a:cs typeface="SF Pro" pitchFamily="2" charset="0"/>
              </a:rPr>
              <a:t>Ryan Hill</a:t>
            </a:r>
          </a:p>
          <a:p>
            <a:pPr algn="r"/>
            <a:r>
              <a:rPr lang="en-US" dirty="0">
                <a:solidFill>
                  <a:schemeClr val="bg2"/>
                </a:solidFill>
                <a:latin typeface="Abadi" panose="020B0604020104020204" pitchFamily="34" charset="0"/>
                <a:ea typeface="SF Pro" pitchFamily="2" charset="0"/>
                <a:cs typeface="SF Pro" pitchFamily="2" charset="0"/>
              </a:rPr>
              <a:t>11 August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 y="1343024"/>
            <a:ext cx="11544301" cy="4976325"/>
          </a:xfrm>
          <a:prstGeom prst="rect">
            <a:avLst/>
          </a:prstGeom>
        </p:spPr>
        <p:txBody>
          <a:bodyPr lIns="91440" tIns="45720" rIns="91440" bIns="45720" anchor="t">
            <a:normAutofit fontScale="62500" lnSpcReduction="20000"/>
          </a:bodyPr>
          <a:lstStyle/>
          <a:p>
            <a:pPr>
              <a:spcBef>
                <a:spcPts val="1400"/>
              </a:spcBef>
              <a:buClr>
                <a:schemeClr val="tx1"/>
              </a:buClr>
              <a:buFont typeface="Arial" panose="020B0604020202020204" pitchFamily="34" charset="0"/>
              <a:buChar char="•"/>
            </a:pPr>
            <a:r>
              <a:rPr lang="en-US" sz="2400" b="1" dirty="0"/>
              <a:t>Display the names of the unique launch sites in the space mission</a:t>
            </a:r>
          </a:p>
          <a:p>
            <a:pPr>
              <a:spcBef>
                <a:spcPts val="1400"/>
              </a:spcBef>
              <a:buClr>
                <a:schemeClr val="tx1"/>
              </a:buClr>
              <a:buFont typeface="Arial" panose="020B0604020202020204" pitchFamily="34" charset="0"/>
              <a:buChar char="•"/>
            </a:pPr>
            <a:r>
              <a:rPr lang="en-US" sz="2400" b="1" dirty="0"/>
              <a:t>Display 5 records where launch sites begin with the string 'CCA'</a:t>
            </a:r>
          </a:p>
          <a:p>
            <a:pPr>
              <a:spcBef>
                <a:spcPts val="1400"/>
              </a:spcBef>
              <a:buClr>
                <a:schemeClr val="tx1"/>
              </a:buClr>
              <a:buFont typeface="Arial" panose="020B0604020202020204" pitchFamily="34" charset="0"/>
              <a:buChar char="•"/>
            </a:pPr>
            <a:r>
              <a:rPr lang="en-US" sz="2400" b="1" dirty="0"/>
              <a:t>Display the total payload mass carried by boosters launched by NASA (CRS)</a:t>
            </a:r>
          </a:p>
          <a:p>
            <a:pPr>
              <a:spcBef>
                <a:spcPts val="1400"/>
              </a:spcBef>
              <a:buClr>
                <a:schemeClr val="tx1"/>
              </a:buClr>
              <a:buFont typeface="Arial" panose="020B0604020202020204" pitchFamily="34" charset="0"/>
              <a:buChar char="•"/>
            </a:pPr>
            <a:r>
              <a:rPr lang="en-US" sz="2400" b="1" dirty="0"/>
              <a:t>Display average payload mass carried by booster version F9 v1.1</a:t>
            </a:r>
          </a:p>
          <a:p>
            <a:pPr>
              <a:spcBef>
                <a:spcPts val="1400"/>
              </a:spcBef>
              <a:buClr>
                <a:schemeClr val="tx1"/>
              </a:buClr>
              <a:buFont typeface="Arial" panose="020B0604020202020204" pitchFamily="34" charset="0"/>
              <a:buChar char="•"/>
            </a:pPr>
            <a:r>
              <a:rPr lang="en-US" sz="2400" b="1" dirty="0"/>
              <a:t>List the date when the first successful landing outcome on a ground pad was achieved</a:t>
            </a:r>
          </a:p>
          <a:p>
            <a:pPr>
              <a:spcBef>
                <a:spcPts val="1400"/>
              </a:spcBef>
              <a:buClr>
                <a:schemeClr val="tx1"/>
              </a:buClr>
              <a:buFont typeface="Arial" panose="020B0604020202020204" pitchFamily="34" charset="0"/>
              <a:buChar char="•"/>
            </a:pPr>
            <a:r>
              <a:rPr lang="en-US" sz="2400" b="1" dirty="0"/>
              <a:t>List the names of the boosters which have success in drone ship and have payload mass greater than 4000 but less than 6000</a:t>
            </a:r>
          </a:p>
          <a:p>
            <a:pPr>
              <a:spcBef>
                <a:spcPts val="1400"/>
              </a:spcBef>
              <a:buClr>
                <a:schemeClr val="tx1"/>
              </a:buClr>
              <a:buFont typeface="Arial" panose="020B0604020202020204" pitchFamily="34" charset="0"/>
              <a:buChar char="•"/>
            </a:pPr>
            <a:r>
              <a:rPr lang="en-US" sz="2400" b="1" dirty="0"/>
              <a:t>List the total number of successful and failure mission outcomes</a:t>
            </a:r>
          </a:p>
          <a:p>
            <a:pPr>
              <a:spcBef>
                <a:spcPts val="1400"/>
              </a:spcBef>
              <a:buClr>
                <a:schemeClr val="tx1"/>
              </a:buClr>
              <a:buFont typeface="Arial" panose="020B0604020202020204" pitchFamily="34" charset="0"/>
              <a:buChar char="•"/>
            </a:pPr>
            <a:r>
              <a:rPr lang="en-US" sz="2400" b="1" dirty="0"/>
              <a:t>List the names of the booster versions which have carried the maximum payload mass using a subquery</a:t>
            </a:r>
          </a:p>
          <a:p>
            <a:pPr>
              <a:spcBef>
                <a:spcPts val="1400"/>
              </a:spcBef>
              <a:buClr>
                <a:schemeClr val="tx1"/>
              </a:buClr>
              <a:buFont typeface="Arial" panose="020B0604020202020204" pitchFamily="34" charset="0"/>
              <a:buChar char="•"/>
            </a:pPr>
            <a:r>
              <a:rPr lang="en-US" sz="2400" b="1" dirty="0"/>
              <a:t>List the records which will display the month names, failure landing outcomes in drone ship ,booster versions, and launch site for the months in year 2015</a:t>
            </a:r>
          </a:p>
          <a:p>
            <a:pPr>
              <a:spcBef>
                <a:spcPts val="1400"/>
              </a:spcBef>
              <a:buClr>
                <a:schemeClr val="tx1"/>
              </a:buClr>
              <a:buFont typeface="Arial" panose="020B0604020202020204" pitchFamily="34" charset="0"/>
              <a:buChar char="•"/>
            </a:pPr>
            <a:r>
              <a:rPr lang="en-US" sz="2400" b="1" dirty="0"/>
              <a:t>Rank the count of landing outcomes (such as Failure (drone ship) or Success (ground pad)) between the date 2010-06-04 and 2017-03-20, in descending order</a:t>
            </a:r>
          </a:p>
          <a:p>
            <a:pPr>
              <a:spcBef>
                <a:spcPts val="1400"/>
              </a:spcBef>
              <a:buClr>
                <a:schemeClr val="tx1"/>
              </a:buClr>
              <a:buFont typeface="Arial" panose="020B0604020202020204" pitchFamily="34" charset="0"/>
              <a:buChar char="•"/>
            </a:pPr>
            <a:r>
              <a:rPr lang="en-US" sz="2400" b="1" u="sng" dirty="0">
                <a:solidFill>
                  <a:schemeClr val="accent3">
                    <a:lumMod val="25000"/>
                  </a:schemeClr>
                </a:solidFill>
                <a:latin typeface="Abadi" panose="020B0604020104020204" pitchFamily="34" charset="0"/>
              </a:rPr>
              <a:t>External Reference</a:t>
            </a:r>
            <a:r>
              <a:rPr lang="en-US" sz="2400" b="1"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buClr>
                <a:schemeClr val="tx1"/>
              </a:buClr>
              <a:buFont typeface="Wingdings" panose="05000000000000000000" pitchFamily="2" charset="2"/>
              <a:buChar char="Ø"/>
            </a:pPr>
            <a:r>
              <a:rPr lang="en-US" dirty="0">
                <a:hlinkClick r:id="rId3"/>
              </a:rPr>
              <a:t>	https://github.com/RMHUNC/Space-Y/blob/682bdd1631419b129111edc9ecd4034bc7128a13/</a:t>
            </a:r>
            <a:r>
              <a:rPr lang="en-US" sz="2100" dirty="0">
                <a:hlinkClick r:id="rId3"/>
              </a:rPr>
              <a:t>jupyter-labs-eda-sql-coursera</a:t>
            </a:r>
            <a:r>
              <a:rPr lang="en-US" dirty="0">
                <a:hlinkClick r:id="rId3"/>
              </a:rPr>
              <a:t>_sqllite(2).ipynb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Summary of Queries</a:t>
            </a: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9011" y="1690025"/>
            <a:ext cx="11022676" cy="435133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Map objects included on the Folium Interactive Map:</a:t>
            </a:r>
          </a:p>
          <a:p>
            <a:pPr>
              <a:lnSpc>
                <a:spcPct val="100000"/>
              </a:lnSpc>
              <a:spcBef>
                <a:spcPts val="1400"/>
              </a:spcBef>
              <a:buClr>
                <a:schemeClr val="tx1"/>
              </a:buClr>
              <a:buFont typeface="Wingdings" panose="05000000000000000000" pitchFamily="2" charset="2"/>
              <a:buChar char="Ø"/>
            </a:pPr>
            <a:r>
              <a:rPr lang="en-US" sz="2200" dirty="0">
                <a:solidFill>
                  <a:schemeClr val="accent3">
                    <a:lumMod val="25000"/>
                  </a:schemeClr>
                </a:solidFill>
                <a:latin typeface="Abadi" panose="020B0604020104020204" pitchFamily="34" charset="0"/>
              </a:rPr>
              <a:t>Marker Icons/labels:  Showing Points of Interest: Railway, Highway, City, Coast</a:t>
            </a:r>
          </a:p>
          <a:p>
            <a:pPr>
              <a:lnSpc>
                <a:spcPct val="100000"/>
              </a:lnSpc>
              <a:spcBef>
                <a:spcPts val="1400"/>
              </a:spcBef>
              <a:buClr>
                <a:schemeClr val="tx1"/>
              </a:buClr>
              <a:buFont typeface="Wingdings" panose="05000000000000000000" pitchFamily="2" charset="2"/>
              <a:buChar char="Ø"/>
            </a:pPr>
            <a:r>
              <a:rPr lang="en-US" sz="2200" dirty="0">
                <a:solidFill>
                  <a:schemeClr val="accent3">
                    <a:lumMod val="25000"/>
                  </a:schemeClr>
                </a:solidFill>
                <a:latin typeface="Abadi" panose="020B0604020104020204" pitchFamily="34" charset="0"/>
              </a:rPr>
              <a:t>Marker Circles: Showing launch sites</a:t>
            </a:r>
          </a:p>
          <a:p>
            <a:pPr>
              <a:lnSpc>
                <a:spcPct val="100000"/>
              </a:lnSpc>
              <a:spcBef>
                <a:spcPts val="1400"/>
              </a:spcBef>
              <a:buClr>
                <a:schemeClr val="tx1"/>
              </a:buClr>
              <a:buFont typeface="Wingdings" panose="05000000000000000000" pitchFamily="2" charset="2"/>
              <a:buChar char="Ø"/>
            </a:pPr>
            <a:r>
              <a:rPr lang="en-US" sz="2200" dirty="0">
                <a:solidFill>
                  <a:schemeClr val="accent3">
                    <a:lumMod val="25000"/>
                  </a:schemeClr>
                </a:solidFill>
                <a:latin typeface="Abadi" panose="020B0604020104020204" pitchFamily="34" charset="0"/>
              </a:rPr>
              <a:t>Marker Clusters: Showing successful and failed launches by launch site</a:t>
            </a:r>
          </a:p>
          <a:p>
            <a:pPr>
              <a:lnSpc>
                <a:spcPct val="100000"/>
              </a:lnSpc>
              <a:spcBef>
                <a:spcPts val="1400"/>
              </a:spcBef>
              <a:buClr>
                <a:schemeClr val="tx1"/>
              </a:buClr>
              <a:buFont typeface="Wingdings" panose="05000000000000000000" pitchFamily="2" charset="2"/>
              <a:buChar char="Ø"/>
            </a:pPr>
            <a:r>
              <a:rPr lang="en-US" sz="2200" dirty="0">
                <a:solidFill>
                  <a:schemeClr val="accent3">
                    <a:lumMod val="25000"/>
                  </a:schemeClr>
                </a:solidFill>
                <a:latin typeface="Abadi" panose="020B0604020104020204" pitchFamily="34" charset="0"/>
              </a:rPr>
              <a:t>PolyLines showing Distance between points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objects included on the Folium Map are used to identify the locations of successful and failed launches, as well as their proximity to relevant cost saving and safety points to assist in determining where a new competitor should look to locate.</a:t>
            </a:r>
          </a:p>
          <a:p>
            <a:pPr>
              <a:buFont typeface="Wingdings" panose="05000000000000000000" pitchFamily="2" charset="2"/>
              <a:buChar char="§"/>
            </a:pPr>
            <a:r>
              <a:rPr lang="en-US" dirty="0">
                <a:hlinkClick r:id="rId3"/>
              </a:rPr>
              <a:t>https://github.com/</a:t>
            </a:r>
            <a:r>
              <a:rPr lang="en-US" dirty="0">
                <a:solidFill>
                  <a:srgbClr val="FF0000"/>
                </a:solidFill>
                <a:hlinkClick r:id="rId3"/>
              </a:rPr>
              <a:t>RMHUNC</a:t>
            </a:r>
            <a:r>
              <a:rPr lang="en-US" dirty="0">
                <a:hlinkClick r:id="rId3"/>
              </a:rPr>
              <a:t>/Space-Y/blob/682bdd1631419b129111edc9ecd4034bc7128a13/LaunchSiteLocationAnalysis.jupyterlite.ipynb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8813"/>
            <a:ext cx="9745663" cy="4937674"/>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Dash Graphs:</a:t>
            </a:r>
          </a:p>
          <a:p>
            <a:pPr>
              <a:lnSpc>
                <a:spcPct val="100000"/>
              </a:lnSpc>
              <a:spcBef>
                <a:spcPts val="1400"/>
              </a:spcBef>
              <a:buClr>
                <a:schemeClr val="tx1"/>
              </a:buClr>
              <a:buFont typeface="Wingdings" panose="05000000000000000000" pitchFamily="2" charset="2"/>
              <a:buChar char="v"/>
            </a:pPr>
            <a:r>
              <a:rPr lang="en-US" sz="2200" dirty="0">
                <a:solidFill>
                  <a:schemeClr val="accent3">
                    <a:lumMod val="25000"/>
                  </a:schemeClr>
                </a:solidFill>
                <a:latin typeface="Abadi" panose="020B0604020104020204" pitchFamily="34" charset="0"/>
              </a:rPr>
              <a:t>Pie Chart showing the Total Number of Successful Launches Count</a:t>
            </a:r>
          </a:p>
          <a:p>
            <a:pPr>
              <a:lnSpc>
                <a:spcPct val="100000"/>
              </a:lnSpc>
              <a:spcBef>
                <a:spcPts val="1400"/>
              </a:spcBef>
              <a:buClr>
                <a:schemeClr val="tx1"/>
              </a:buClr>
              <a:buFont typeface="Wingdings" panose="05000000000000000000" pitchFamily="2" charset="2"/>
              <a:buChar char="v"/>
            </a:pPr>
            <a:r>
              <a:rPr lang="en-US" sz="2200" dirty="0">
                <a:solidFill>
                  <a:schemeClr val="accent3">
                    <a:lumMod val="25000"/>
                  </a:schemeClr>
                </a:solidFill>
                <a:latin typeface="Abadi" panose="020B0604020104020204" pitchFamily="34" charset="0"/>
              </a:rPr>
              <a:t>Pie Chart showing the Percentage of Successful versus Unsuccessful Launches by Launch Location</a:t>
            </a:r>
          </a:p>
          <a:p>
            <a:pPr>
              <a:lnSpc>
                <a:spcPct val="100000"/>
              </a:lnSpc>
              <a:spcBef>
                <a:spcPts val="1400"/>
              </a:spcBef>
              <a:buClr>
                <a:schemeClr val="tx1"/>
              </a:buClr>
              <a:buFont typeface="Wingdings" panose="05000000000000000000" pitchFamily="2" charset="2"/>
              <a:buChar char="v"/>
            </a:pPr>
            <a:r>
              <a:rPr lang="en-US" sz="2200" dirty="0">
                <a:solidFill>
                  <a:schemeClr val="accent3">
                    <a:lumMod val="25000"/>
                  </a:schemeClr>
                </a:solidFill>
                <a:latin typeface="Abadi" panose="020B0604020104020204" pitchFamily="34" charset="0"/>
              </a:rPr>
              <a:t>Scatter plot with payload slider showing Successful versus Unsuccessful Launch by Payload Overlaid by Rocket Booster Version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interactive graphs allow an end user to analyze what booster versions are the most successful and to determine the relationship between payload and launch success, and between launch site and launch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External Reference: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https://github.com/RMHUNC/Space-Y/blob/f6e91322649d74ea1e5c7b36bf614979314a104f/spacex_dash_appfinal.py</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5005" y="1280163"/>
            <a:ext cx="11285611" cy="5126323"/>
          </a:xfrm>
          <a:prstGeom prst="rect">
            <a:avLst/>
          </a:prstGeom>
        </p:spPr>
        <p:txBody>
          <a:bodyPr>
            <a:normAutofit fontScale="92500" lnSpcReduction="20000"/>
          </a:bodyPr>
          <a:lstStyle/>
          <a:p>
            <a:pPr>
              <a:lnSpc>
                <a:spcPct val="100000"/>
              </a:lnSpc>
              <a:spcBef>
                <a:spcPts val="1400"/>
              </a:spcBef>
              <a:buClr>
                <a:schemeClr val="tx1"/>
              </a:buClr>
              <a:buFont typeface="Arial" panose="020B0604020202020204" pitchFamily="34" charset="0"/>
              <a:buChar char="•"/>
            </a:pPr>
            <a:r>
              <a:rPr lang="en-US" sz="2200" dirty="0">
                <a:solidFill>
                  <a:schemeClr val="accent3">
                    <a:lumMod val="25000"/>
                  </a:schemeClr>
                </a:solidFill>
                <a:latin typeface="Abadi" panose="020B0604020104020204" pitchFamily="34" charset="0"/>
              </a:rPr>
              <a:t>A classifier was added to the Data, then the Data was standardized</a:t>
            </a:r>
          </a:p>
          <a:p>
            <a:pPr>
              <a:lnSpc>
                <a:spcPct val="100000"/>
              </a:lnSpc>
              <a:spcBef>
                <a:spcPts val="1400"/>
              </a:spcBef>
              <a:buClr>
                <a:schemeClr val="tx1"/>
              </a:buClr>
              <a:buFont typeface="Arial" panose="020B0604020202020204" pitchFamily="34" charset="0"/>
              <a:buChar char="•"/>
            </a:pPr>
            <a:r>
              <a:rPr lang="en-US" sz="2200" dirty="0">
                <a:solidFill>
                  <a:schemeClr val="accent3">
                    <a:lumMod val="25000"/>
                  </a:schemeClr>
                </a:solidFill>
                <a:latin typeface="Abadi" panose="020B0604020104020204" pitchFamily="34" charset="0"/>
              </a:rPr>
              <a:t>The Split_Train_Test function was used on Decision Tree Classification, Logistic Regression, KNN, &amp; SVM.  The Confusion Matrix and accuracy for all models were compared and then the models were cross compared to determine the best model.</a:t>
            </a:r>
          </a:p>
          <a:p>
            <a:pPr marL="0" indent="0">
              <a:lnSpc>
                <a:spcPct val="100000"/>
              </a:lnSpc>
              <a:spcBef>
                <a:spcPts val="1400"/>
              </a:spcBef>
              <a:buClr>
                <a:schemeClr val="tx1"/>
              </a:buClr>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Clr>
                <a:schemeClr val="tx1"/>
              </a:buClr>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a:p>
            <a:pPr>
              <a:lnSpc>
                <a:spcPct val="100000"/>
              </a:lnSpc>
              <a:spcBef>
                <a:spcPts val="1400"/>
              </a:spcBef>
              <a:buClr>
                <a:schemeClr val="tx1"/>
              </a:buClr>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Clr>
                <a:schemeClr val="tx1"/>
              </a:buClr>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hlinkClick r:id="rId3"/>
            </a:endParaRPr>
          </a:p>
          <a:p>
            <a:pPr marL="0" indent="0">
              <a:buNone/>
            </a:pPr>
            <a:endParaRPr lang="en-US" dirty="0">
              <a:hlinkClick r:id="rId3"/>
            </a:endParaRPr>
          </a:p>
          <a:p>
            <a:pPr marL="0" indent="0">
              <a:buNone/>
            </a:pPr>
            <a:endParaRPr lang="en-US" dirty="0">
              <a:hlinkClick r:id="rId3"/>
            </a:endParaRPr>
          </a:p>
          <a:p>
            <a:pPr marL="0" indent="0">
              <a:buNone/>
            </a:pPr>
            <a:r>
              <a:rPr lang="en-US" dirty="0">
                <a:hlinkClick r:id="rId3"/>
              </a:rPr>
              <a:t>https://github.com/RMHUNC/Space-Y/blob/3310efec1955e31028f417ab6abef4492460531e/SpaceX%20Machine%20Learning%20Analysis%20Capstone-Final.ipynb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Flowchart: Connector 1">
            <a:extLst>
              <a:ext uri="{FF2B5EF4-FFF2-40B4-BE49-F238E27FC236}">
                <a16:creationId xmlns:a16="http://schemas.microsoft.com/office/drawing/2014/main" id="{03934590-CB5D-8524-6186-D6EC598307BA}"/>
              </a:ext>
            </a:extLst>
          </p:cNvPr>
          <p:cNvSpPr/>
          <p:nvPr/>
        </p:nvSpPr>
        <p:spPr>
          <a:xfrm>
            <a:off x="648393" y="2800117"/>
            <a:ext cx="1080654" cy="1073614"/>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7056734-BE47-42DC-FA14-FEDF3AA356B7}"/>
              </a:ext>
            </a:extLst>
          </p:cNvPr>
          <p:cNvSpPr txBox="1"/>
          <p:nvPr/>
        </p:nvSpPr>
        <p:spPr>
          <a:xfrm>
            <a:off x="770011" y="2967592"/>
            <a:ext cx="1080654" cy="738664"/>
          </a:xfrm>
          <a:prstGeom prst="rect">
            <a:avLst/>
          </a:prstGeom>
          <a:noFill/>
        </p:spPr>
        <p:txBody>
          <a:bodyPr wrap="square" rtlCol="0">
            <a:spAutoFit/>
          </a:bodyPr>
          <a:lstStyle/>
          <a:p>
            <a:r>
              <a:rPr lang="en-US" sz="1400" b="1" dirty="0"/>
              <a:t>Create</a:t>
            </a:r>
          </a:p>
          <a:p>
            <a:r>
              <a:rPr lang="en-US" sz="1400" b="1" dirty="0"/>
              <a:t>Classifier</a:t>
            </a:r>
          </a:p>
          <a:p>
            <a:r>
              <a:rPr lang="en-US" sz="1400" b="1" dirty="0"/>
              <a:t>Column</a:t>
            </a:r>
          </a:p>
        </p:txBody>
      </p:sp>
      <p:sp>
        <p:nvSpPr>
          <p:cNvPr id="7" name="Flowchart: Data 6">
            <a:extLst>
              <a:ext uri="{FF2B5EF4-FFF2-40B4-BE49-F238E27FC236}">
                <a16:creationId xmlns:a16="http://schemas.microsoft.com/office/drawing/2014/main" id="{FAD41321-7D05-C0D7-824A-B17F8D1E89F3}"/>
              </a:ext>
            </a:extLst>
          </p:cNvPr>
          <p:cNvSpPr/>
          <p:nvPr/>
        </p:nvSpPr>
        <p:spPr>
          <a:xfrm>
            <a:off x="2159772" y="2642040"/>
            <a:ext cx="2385753" cy="1073614"/>
          </a:xfrm>
          <a:prstGeom prst="flowChartInputOutp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Flowchart: Decision 7">
            <a:extLst>
              <a:ext uri="{FF2B5EF4-FFF2-40B4-BE49-F238E27FC236}">
                <a16:creationId xmlns:a16="http://schemas.microsoft.com/office/drawing/2014/main" id="{3DECCB4D-F742-9263-6421-CFCB9C0D1982}"/>
              </a:ext>
            </a:extLst>
          </p:cNvPr>
          <p:cNvSpPr/>
          <p:nvPr/>
        </p:nvSpPr>
        <p:spPr>
          <a:xfrm>
            <a:off x="1187182" y="4130576"/>
            <a:ext cx="1945179" cy="1073614"/>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Flowchart: Magnetic Disk 8">
            <a:extLst>
              <a:ext uri="{FF2B5EF4-FFF2-40B4-BE49-F238E27FC236}">
                <a16:creationId xmlns:a16="http://schemas.microsoft.com/office/drawing/2014/main" id="{90FF1F97-2CFB-2C33-0B7E-10205F6D967D}"/>
              </a:ext>
            </a:extLst>
          </p:cNvPr>
          <p:cNvSpPr/>
          <p:nvPr/>
        </p:nvSpPr>
        <p:spPr>
          <a:xfrm>
            <a:off x="4992196" y="2510444"/>
            <a:ext cx="2805142" cy="3067392"/>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6FD3002-DF0C-D470-CCC4-922DD64CF0FB}"/>
              </a:ext>
            </a:extLst>
          </p:cNvPr>
          <p:cNvSpPr txBox="1"/>
          <p:nvPr/>
        </p:nvSpPr>
        <p:spPr>
          <a:xfrm>
            <a:off x="5341331" y="2741909"/>
            <a:ext cx="2128058" cy="584775"/>
          </a:xfrm>
          <a:prstGeom prst="rect">
            <a:avLst/>
          </a:prstGeom>
          <a:noFill/>
        </p:spPr>
        <p:txBody>
          <a:bodyPr wrap="square" rtlCol="0">
            <a:spAutoFit/>
          </a:bodyPr>
          <a:lstStyle/>
          <a:p>
            <a:pPr algn="ctr"/>
            <a:r>
              <a:rPr lang="en-US" sz="1600" b="1" dirty="0"/>
              <a:t>Find the Best</a:t>
            </a:r>
          </a:p>
          <a:p>
            <a:pPr algn="ctr"/>
            <a:r>
              <a:rPr lang="en-US" sz="1600" b="1" dirty="0"/>
              <a:t>Hyperparameter</a:t>
            </a:r>
          </a:p>
        </p:txBody>
      </p:sp>
      <p:sp>
        <p:nvSpPr>
          <p:cNvPr id="11" name="TextBox 10">
            <a:extLst>
              <a:ext uri="{FF2B5EF4-FFF2-40B4-BE49-F238E27FC236}">
                <a16:creationId xmlns:a16="http://schemas.microsoft.com/office/drawing/2014/main" id="{C3D22ED5-E64B-641F-C7FF-4A3FE815315B}"/>
              </a:ext>
            </a:extLst>
          </p:cNvPr>
          <p:cNvSpPr txBox="1"/>
          <p:nvPr/>
        </p:nvSpPr>
        <p:spPr>
          <a:xfrm>
            <a:off x="2589182" y="2656075"/>
            <a:ext cx="1690556" cy="1077218"/>
          </a:xfrm>
          <a:prstGeom prst="rect">
            <a:avLst/>
          </a:prstGeom>
          <a:noFill/>
        </p:spPr>
        <p:txBody>
          <a:bodyPr wrap="square" rtlCol="0">
            <a:spAutoFit/>
          </a:bodyPr>
          <a:lstStyle/>
          <a:p>
            <a:pPr algn="ctr"/>
            <a:r>
              <a:rPr lang="en-US" sz="1600" b="1" dirty="0"/>
              <a:t>Split Data into</a:t>
            </a:r>
          </a:p>
          <a:p>
            <a:pPr algn="ctr"/>
            <a:r>
              <a:rPr lang="en-US" sz="1600" b="1" dirty="0"/>
              <a:t>Training(.8) &amp; Test(.2)</a:t>
            </a:r>
          </a:p>
          <a:p>
            <a:pPr algn="ctr"/>
            <a:r>
              <a:rPr lang="en-US" sz="1600" b="1" dirty="0"/>
              <a:t>Sets</a:t>
            </a:r>
          </a:p>
        </p:txBody>
      </p:sp>
      <p:sp>
        <p:nvSpPr>
          <p:cNvPr id="12" name="TextBox 11">
            <a:extLst>
              <a:ext uri="{FF2B5EF4-FFF2-40B4-BE49-F238E27FC236}">
                <a16:creationId xmlns:a16="http://schemas.microsoft.com/office/drawing/2014/main" id="{D8013A08-7541-4E73-367F-E9262C4F4471}"/>
              </a:ext>
            </a:extLst>
          </p:cNvPr>
          <p:cNvSpPr txBox="1"/>
          <p:nvPr/>
        </p:nvSpPr>
        <p:spPr>
          <a:xfrm>
            <a:off x="1533245" y="4347064"/>
            <a:ext cx="1512916" cy="584775"/>
          </a:xfrm>
          <a:prstGeom prst="rect">
            <a:avLst/>
          </a:prstGeom>
          <a:noFill/>
        </p:spPr>
        <p:txBody>
          <a:bodyPr wrap="square" rtlCol="0">
            <a:spAutoFit/>
          </a:bodyPr>
          <a:lstStyle/>
          <a:p>
            <a:r>
              <a:rPr lang="en-US" sz="1600" b="1" dirty="0"/>
              <a:t>Standardize</a:t>
            </a:r>
          </a:p>
          <a:p>
            <a:r>
              <a:rPr lang="en-US" sz="1600" b="1" dirty="0"/>
              <a:t>The Data</a:t>
            </a:r>
          </a:p>
        </p:txBody>
      </p:sp>
      <p:sp>
        <p:nvSpPr>
          <p:cNvPr id="14" name="TextBox 13">
            <a:extLst>
              <a:ext uri="{FF2B5EF4-FFF2-40B4-BE49-F238E27FC236}">
                <a16:creationId xmlns:a16="http://schemas.microsoft.com/office/drawing/2014/main" id="{14C4D9D9-AB40-8E87-310F-674AFB9BA0E1}"/>
              </a:ext>
            </a:extLst>
          </p:cNvPr>
          <p:cNvSpPr txBox="1"/>
          <p:nvPr/>
        </p:nvSpPr>
        <p:spPr>
          <a:xfrm>
            <a:off x="4992195" y="3531316"/>
            <a:ext cx="2951875" cy="2062103"/>
          </a:xfrm>
          <a:prstGeom prst="rect">
            <a:avLst/>
          </a:prstGeom>
          <a:noFill/>
        </p:spPr>
        <p:txBody>
          <a:bodyPr wrap="square" rtlCol="0">
            <a:spAutoFit/>
          </a:bodyPr>
          <a:lstStyle/>
          <a:p>
            <a:r>
              <a:rPr lang="en-US" sz="1600" b="1" dirty="0"/>
              <a:t>Decision Tree Classification</a:t>
            </a:r>
          </a:p>
          <a:p>
            <a:endParaRPr lang="en-US" sz="1600" b="1" dirty="0"/>
          </a:p>
          <a:p>
            <a:r>
              <a:rPr lang="en-US" sz="1600" b="1" dirty="0"/>
              <a:t>Logistic Regression</a:t>
            </a:r>
          </a:p>
          <a:p>
            <a:endParaRPr lang="en-US" sz="1600" b="1" dirty="0"/>
          </a:p>
          <a:p>
            <a:r>
              <a:rPr lang="en-US" sz="1600" b="1" dirty="0"/>
              <a:t>SVM (Support Vector Mach)</a:t>
            </a:r>
          </a:p>
          <a:p>
            <a:endParaRPr lang="en-US" sz="1600" b="1" dirty="0"/>
          </a:p>
          <a:p>
            <a:r>
              <a:rPr lang="en-US" sz="1600" b="1" dirty="0"/>
              <a:t>KNN (k-Nearest Neighbor)</a:t>
            </a:r>
          </a:p>
          <a:p>
            <a:endParaRPr lang="en-US" sz="1600" b="1" dirty="0"/>
          </a:p>
        </p:txBody>
      </p:sp>
      <p:cxnSp>
        <p:nvCxnSpPr>
          <p:cNvPr id="16" name="Connector: Curved 15">
            <a:extLst>
              <a:ext uri="{FF2B5EF4-FFF2-40B4-BE49-F238E27FC236}">
                <a16:creationId xmlns:a16="http://schemas.microsoft.com/office/drawing/2014/main" id="{2331E935-3343-F455-4CFE-A0B518ADE798}"/>
              </a:ext>
            </a:extLst>
          </p:cNvPr>
          <p:cNvCxnSpPr>
            <a:cxnSpLocks/>
            <a:stCxn id="2" idx="3"/>
          </p:cNvCxnSpPr>
          <p:nvPr/>
        </p:nvCxnSpPr>
        <p:spPr>
          <a:xfrm rot="16200000" flipH="1">
            <a:off x="716984" y="3806170"/>
            <a:ext cx="818328" cy="638995"/>
          </a:xfrm>
          <a:prstGeom prst="curvedConnector3">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7E2F181-2CDA-093B-FC90-296DCF2E34DC}"/>
              </a:ext>
            </a:extLst>
          </p:cNvPr>
          <p:cNvCxnSpPr>
            <a:cxnSpLocks/>
          </p:cNvCxnSpPr>
          <p:nvPr/>
        </p:nvCxnSpPr>
        <p:spPr>
          <a:xfrm rot="5400000" flipH="1" flipV="1">
            <a:off x="2568535" y="3982722"/>
            <a:ext cx="721959" cy="233293"/>
          </a:xfrm>
          <a:prstGeom prst="curved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EC8639A0-3EBE-68F0-F77A-89ED855AC4BF}"/>
              </a:ext>
            </a:extLst>
          </p:cNvPr>
          <p:cNvCxnSpPr>
            <a:cxnSpLocks/>
          </p:cNvCxnSpPr>
          <p:nvPr/>
        </p:nvCxnSpPr>
        <p:spPr>
          <a:xfrm>
            <a:off x="4279738" y="3406844"/>
            <a:ext cx="769217" cy="692524"/>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1">
            <a:extLst>
              <a:ext uri="{FF2B5EF4-FFF2-40B4-BE49-F238E27FC236}">
                <a16:creationId xmlns:a16="http://schemas.microsoft.com/office/drawing/2014/main" id="{88CAC1CC-54D5-073C-1D88-9910D8C3D816}"/>
              </a:ext>
            </a:extLst>
          </p:cNvPr>
          <p:cNvCxnSpPr>
            <a:cxnSpLocks/>
          </p:cNvCxnSpPr>
          <p:nvPr/>
        </p:nvCxnSpPr>
        <p:spPr>
          <a:xfrm flipV="1">
            <a:off x="7797340" y="4000678"/>
            <a:ext cx="1134992" cy="223162"/>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3" name="Flowchart: Terminator 32">
            <a:extLst>
              <a:ext uri="{FF2B5EF4-FFF2-40B4-BE49-F238E27FC236}">
                <a16:creationId xmlns:a16="http://schemas.microsoft.com/office/drawing/2014/main" id="{9E8111ED-F8C1-7DC1-4EB8-4BA72635D85A}"/>
              </a:ext>
            </a:extLst>
          </p:cNvPr>
          <p:cNvSpPr/>
          <p:nvPr/>
        </p:nvSpPr>
        <p:spPr>
          <a:xfrm>
            <a:off x="8932332" y="3336924"/>
            <a:ext cx="2353279" cy="1318203"/>
          </a:xfrm>
          <a:prstGeom prst="flowChartTermina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4" name="TextBox 33">
            <a:extLst>
              <a:ext uri="{FF2B5EF4-FFF2-40B4-BE49-F238E27FC236}">
                <a16:creationId xmlns:a16="http://schemas.microsoft.com/office/drawing/2014/main" id="{FCB99884-F92B-0A3B-DDB5-F6F633CCB0B1}"/>
              </a:ext>
            </a:extLst>
          </p:cNvPr>
          <p:cNvSpPr txBox="1"/>
          <p:nvPr/>
        </p:nvSpPr>
        <p:spPr>
          <a:xfrm>
            <a:off x="9152715" y="3531316"/>
            <a:ext cx="2002965" cy="923330"/>
          </a:xfrm>
          <a:prstGeom prst="rect">
            <a:avLst/>
          </a:prstGeom>
          <a:noFill/>
        </p:spPr>
        <p:txBody>
          <a:bodyPr wrap="square" rtlCol="0">
            <a:spAutoFit/>
          </a:bodyPr>
          <a:lstStyle/>
          <a:p>
            <a:r>
              <a:rPr lang="en-US" b="1" dirty="0"/>
              <a:t>Find the Model </a:t>
            </a:r>
          </a:p>
          <a:p>
            <a:r>
              <a:rPr lang="en-US" b="1" dirty="0"/>
              <a:t>that works best for Test Data</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645900"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is directly proportional to the launch number over time.  They become more successful at launches over time.</a:t>
            </a:r>
          </a:p>
          <a:p>
            <a:pPr>
              <a:lnSpc>
                <a:spcPct val="100000"/>
              </a:lnSpc>
              <a:spcBef>
                <a:spcPts val="1400"/>
              </a:spcBef>
            </a:pPr>
            <a:r>
              <a:rPr lang="en-US" sz="2200" dirty="0">
                <a:solidFill>
                  <a:schemeClr val="accent3">
                    <a:lumMod val="25000"/>
                  </a:schemeClr>
                </a:solidFill>
                <a:latin typeface="Abadi" panose="020B0604020104020204" pitchFamily="34" charset="0"/>
              </a:rPr>
              <a:t>Launch pad KSC LC 39A had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have a lower success rate than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Launches to ES-L1, GEO, HEO, &amp; SSO Orbits were the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has increased over time</a:t>
            </a:r>
          </a:p>
          <a:p>
            <a:pPr>
              <a:lnSpc>
                <a:spcPct val="100000"/>
              </a:lnSpc>
              <a:spcBef>
                <a:spcPts val="1400"/>
              </a:spcBef>
            </a:pPr>
            <a:r>
              <a:rPr lang="en-US" sz="2200" dirty="0">
                <a:solidFill>
                  <a:schemeClr val="accent3">
                    <a:lumMod val="25000"/>
                  </a:schemeClr>
                </a:solidFill>
                <a:latin typeface="Abadi" panose="020B0604020104020204" pitchFamily="34" charset="0"/>
              </a:rPr>
              <a:t>Vandenburg Air Force Base (VAFB) is the least frequently used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Model worked best on predicting the outcome of the test group with an accuracy score of 86%.</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4349" y="1658736"/>
            <a:ext cx="10515599" cy="4382626"/>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buClr>
                <a:schemeClr val="tx1"/>
              </a:buClr>
              <a:buFont typeface="Courier New" panose="02070309020205020404" pitchFamily="49" charset="0"/>
              <a:buChar char="o"/>
            </a:pPr>
            <a:r>
              <a:rPr lang="en-US" sz="2200" dirty="0">
                <a:solidFill>
                  <a:schemeClr val="accent3">
                    <a:lumMod val="25000"/>
                  </a:schemeClr>
                </a:solidFill>
                <a:latin typeface="Abadi" panose="020B0604020104020204" pitchFamily="34" charset="0"/>
              </a:rPr>
              <a:t>It is clear that Vandenburg Air Force Base is infrequently used and has a high failure rate</a:t>
            </a:r>
          </a:p>
          <a:p>
            <a:pPr>
              <a:spcBef>
                <a:spcPts val="1400"/>
              </a:spcBef>
              <a:buClr>
                <a:schemeClr val="tx1"/>
              </a:buClr>
              <a:buFont typeface="Courier New" panose="02070309020205020404" pitchFamily="49" charset="0"/>
              <a:buChar char="o"/>
            </a:pPr>
            <a:r>
              <a:rPr lang="en-US" sz="2200" dirty="0">
                <a:solidFill>
                  <a:schemeClr val="accent3">
                    <a:lumMod val="25000"/>
                  </a:schemeClr>
                </a:solidFill>
                <a:latin typeface="Abadi" panose="020B0604020104020204" pitchFamily="34" charset="0"/>
              </a:rPr>
              <a:t>Cape Canaveral Space Force Center handles the majority of all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2077C98-A905-388E-6B52-41D315B59754}"/>
              </a:ext>
            </a:extLst>
          </p:cNvPr>
          <p:cNvPicPr>
            <a:picLocks noChangeAspect="1"/>
          </p:cNvPicPr>
          <p:nvPr/>
        </p:nvPicPr>
        <p:blipFill>
          <a:blip r:embed="rId3"/>
          <a:stretch>
            <a:fillRect/>
          </a:stretch>
        </p:blipFill>
        <p:spPr>
          <a:xfrm>
            <a:off x="770011" y="1387676"/>
            <a:ext cx="10259937" cy="276576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1544300" cy="424925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Clr>
                <a:schemeClr val="tx1"/>
              </a:buClr>
              <a:buFont typeface="Courier New" panose="02070309020205020404" pitchFamily="49" charset="0"/>
              <a:buChar char="o"/>
            </a:pPr>
            <a:r>
              <a:rPr lang="en-US" sz="2200" dirty="0">
                <a:solidFill>
                  <a:schemeClr val="accent3">
                    <a:lumMod val="25000"/>
                  </a:schemeClr>
                </a:solidFill>
                <a:latin typeface="Abadi" panose="020B0604020104020204" pitchFamily="34" charset="0"/>
              </a:rPr>
              <a:t>Kennedy Space Center is used predominately for Payload launches between 2000-6500kg</a:t>
            </a:r>
          </a:p>
          <a:p>
            <a:pPr>
              <a:lnSpc>
                <a:spcPct val="100000"/>
              </a:lnSpc>
              <a:spcBef>
                <a:spcPts val="1400"/>
              </a:spcBef>
              <a:buClr>
                <a:schemeClr val="tx1"/>
              </a:buClr>
              <a:buFont typeface="Courier New" panose="02070309020205020404" pitchFamily="49" charset="0"/>
              <a:buChar char="o"/>
            </a:pPr>
            <a:r>
              <a:rPr lang="en-US" sz="2200" dirty="0">
                <a:solidFill>
                  <a:schemeClr val="accent3">
                    <a:lumMod val="25000"/>
                  </a:schemeClr>
                </a:solidFill>
                <a:latin typeface="Abadi" panose="020B0604020104020204" pitchFamily="34" charset="0"/>
              </a:rPr>
              <a:t>Vandenburg AFB is used predominately for low Payload launches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06DD85A-0160-597B-B581-37AF256024E4}"/>
              </a:ext>
            </a:extLst>
          </p:cNvPr>
          <p:cNvPicPr>
            <a:picLocks noChangeAspect="1"/>
          </p:cNvPicPr>
          <p:nvPr/>
        </p:nvPicPr>
        <p:blipFill>
          <a:blip r:embed="rId3"/>
          <a:stretch>
            <a:fillRect/>
          </a:stretch>
        </p:blipFill>
        <p:spPr>
          <a:xfrm>
            <a:off x="770011" y="1461873"/>
            <a:ext cx="10515600" cy="30770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8750"/>
            <a:ext cx="5745089" cy="489060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35C9E47-AE08-6413-B09D-EE9E03F33383}"/>
              </a:ext>
            </a:extLst>
          </p:cNvPr>
          <p:cNvPicPr>
            <a:picLocks noChangeAspect="1"/>
          </p:cNvPicPr>
          <p:nvPr/>
        </p:nvPicPr>
        <p:blipFill>
          <a:blip r:embed="rId3"/>
          <a:stretch>
            <a:fillRect/>
          </a:stretch>
        </p:blipFill>
        <p:spPr>
          <a:xfrm>
            <a:off x="994911" y="1683756"/>
            <a:ext cx="5101089" cy="4357606"/>
          </a:xfrm>
          <a:prstGeom prst="rect">
            <a:avLst/>
          </a:prstGeom>
        </p:spPr>
      </p:pic>
      <p:sp>
        <p:nvSpPr>
          <p:cNvPr id="7" name="TextBox 6">
            <a:extLst>
              <a:ext uri="{FF2B5EF4-FFF2-40B4-BE49-F238E27FC236}">
                <a16:creationId xmlns:a16="http://schemas.microsoft.com/office/drawing/2014/main" id="{CEF7821D-AB1E-7B4C-9C9A-C7D066B0B98B}"/>
              </a:ext>
            </a:extLst>
          </p:cNvPr>
          <p:cNvSpPr txBox="1"/>
          <p:nvPr/>
        </p:nvSpPr>
        <p:spPr>
          <a:xfrm>
            <a:off x="6515100" y="1683756"/>
            <a:ext cx="4906889"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The ES-L1, GEO, HEO, &amp; SSO Orbits had the highest success rate of all the Orbits.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SO had the lowest success rate at 0%, followed by the GTO at around 50%</a:t>
            </a:r>
          </a:p>
          <a:p>
            <a:endParaRPr lang="en-US" dirty="0"/>
          </a:p>
          <a:p>
            <a:endParaRPr lang="en-US" dirty="0"/>
          </a:p>
          <a:p>
            <a:endParaRPr lang="en-US" dirty="0"/>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3194" y="1757161"/>
            <a:ext cx="11285611" cy="3811588"/>
          </a:xfrm>
          <a:prstGeom prst="rect">
            <a:avLst/>
          </a:prstGeom>
        </p:spPr>
        <p:txBody>
          <a:bodyPr>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Clr>
                <a:schemeClr val="tx1"/>
              </a:buClr>
              <a:buFont typeface="Courier New" panose="02070309020205020404" pitchFamily="49" charset="0"/>
              <a:buChar char="o"/>
            </a:pPr>
            <a:r>
              <a:rPr lang="en-US" sz="2200" dirty="0">
                <a:solidFill>
                  <a:schemeClr val="accent3">
                    <a:lumMod val="25000"/>
                  </a:schemeClr>
                </a:solidFill>
                <a:latin typeface="Abadi" panose="020B0604020104020204" pitchFamily="34" charset="0"/>
              </a:rPr>
              <a:t>Over time there is a trend towards launches to VLEO, perhaps because they are profitable</a:t>
            </a: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FC3BFF6D-B946-C0D6-63FE-05E04BEE5D62}"/>
              </a:ext>
            </a:extLst>
          </p:cNvPr>
          <p:cNvPicPr>
            <a:picLocks noChangeAspect="1"/>
          </p:cNvPicPr>
          <p:nvPr/>
        </p:nvPicPr>
        <p:blipFill>
          <a:blip r:embed="rId3"/>
          <a:stretch>
            <a:fillRect/>
          </a:stretch>
        </p:blipFill>
        <p:spPr>
          <a:xfrm>
            <a:off x="1728178" y="2004813"/>
            <a:ext cx="8735644" cy="284837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9847846" cy="1325563"/>
          </a:xfrm>
        </p:spPr>
        <p:txBody>
          <a:bodyPr anchor="ctr">
            <a:normAutofit/>
          </a:bodyPr>
          <a:lstStyle/>
          <a:p>
            <a:pPr algn="ctr"/>
            <a:r>
              <a:rPr lang="en-US" u="sng" dirty="0">
                <a:solidFill>
                  <a:schemeClr val="bg1"/>
                </a:solidFill>
                <a:uFill>
                  <a:solidFill>
                    <a:schemeClr val="bg1"/>
                  </a:solidFill>
                </a:uFill>
                <a:latin typeface="Rockwell Extra Bold" panose="02060903040505020403" pitchFamily="18" charset="0"/>
              </a:rPr>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2784997" y="1741363"/>
            <a:ext cx="5841960" cy="4229226"/>
          </a:xfrm>
          <a:solidFill>
            <a:schemeClr val="tx1">
              <a:lumMod val="75000"/>
            </a:schemeClr>
          </a:solidFill>
        </p:spPr>
        <p:txBody>
          <a:bodyPr anchor="t" anchorCtr="1">
            <a:normAutofit lnSpcReduction="10000"/>
          </a:bodyPr>
          <a:lstStyle/>
          <a:p>
            <a:pPr>
              <a:buClr>
                <a:schemeClr val="bg1"/>
              </a:buClr>
              <a:buFont typeface="Wingdings" panose="05000000000000000000" pitchFamily="2" charset="2"/>
              <a:buChar char="Ø"/>
            </a:pPr>
            <a:r>
              <a:rPr lang="en-US" sz="2200" b="1" dirty="0">
                <a:pattFill prst="pct5">
                  <a:fgClr>
                    <a:schemeClr val="bg1">
                      <a:lumMod val="65000"/>
                      <a:lumOff val="35000"/>
                    </a:schemeClr>
                  </a:fgClr>
                  <a:bgClr>
                    <a:schemeClr val="bg1"/>
                  </a:bgClr>
                </a:pattFill>
              </a:rPr>
              <a:t>Executive</a:t>
            </a:r>
            <a:r>
              <a:rPr lang="en-US" sz="2200" dirty="0">
                <a:pattFill prst="pct5">
                  <a:fgClr>
                    <a:schemeClr val="bg1">
                      <a:lumMod val="65000"/>
                      <a:lumOff val="35000"/>
                    </a:schemeClr>
                  </a:fgClr>
                  <a:bgClr>
                    <a:schemeClr val="bg1"/>
                  </a:bgClr>
                </a:pattFill>
              </a:rPr>
              <a:t> </a:t>
            </a:r>
            <a:r>
              <a:rPr lang="en-US" sz="2200" b="1" dirty="0">
                <a:pattFill prst="pct5">
                  <a:fgClr>
                    <a:schemeClr val="bg1">
                      <a:lumMod val="65000"/>
                      <a:lumOff val="35000"/>
                    </a:schemeClr>
                  </a:fgClr>
                  <a:bgClr>
                    <a:schemeClr val="bg1"/>
                  </a:bgClr>
                </a:pattFill>
              </a:rPr>
              <a:t>Summary</a:t>
            </a:r>
          </a:p>
          <a:p>
            <a:pPr>
              <a:buClr>
                <a:schemeClr val="bg1"/>
              </a:buClr>
              <a:buFont typeface="Wingdings" panose="05000000000000000000" pitchFamily="2" charset="2"/>
              <a:buChar char="Ø"/>
            </a:pPr>
            <a:r>
              <a:rPr lang="en-US" sz="2200" b="1" dirty="0">
                <a:solidFill>
                  <a:schemeClr val="bg1"/>
                </a:solidFill>
              </a:rPr>
              <a:t>Introduction</a:t>
            </a:r>
          </a:p>
          <a:p>
            <a:pPr>
              <a:buClr>
                <a:schemeClr val="bg1"/>
              </a:buClr>
              <a:buFont typeface="Wingdings" panose="05000000000000000000" pitchFamily="2" charset="2"/>
              <a:buChar char="Ø"/>
            </a:pPr>
            <a:r>
              <a:rPr lang="en-US" sz="2200" b="1" dirty="0">
                <a:solidFill>
                  <a:schemeClr val="bg1"/>
                </a:solidFill>
              </a:rPr>
              <a:t>Methodology</a:t>
            </a:r>
          </a:p>
          <a:p>
            <a:pPr>
              <a:buClr>
                <a:schemeClr val="bg1"/>
              </a:buClr>
              <a:buFont typeface="Wingdings" panose="05000000000000000000" pitchFamily="2" charset="2"/>
              <a:buChar char="Ø"/>
            </a:pPr>
            <a:r>
              <a:rPr lang="en-US" sz="2200" b="1" dirty="0">
                <a:solidFill>
                  <a:schemeClr val="bg1"/>
                </a:solidFill>
              </a:rPr>
              <a:t>Results</a:t>
            </a:r>
          </a:p>
          <a:p>
            <a:pPr lvl="1">
              <a:buClr>
                <a:schemeClr val="bg1"/>
              </a:buClr>
              <a:buFont typeface="Wingdings" panose="05000000000000000000" pitchFamily="2" charset="2"/>
              <a:buChar char="Ø"/>
            </a:pPr>
            <a:r>
              <a:rPr lang="en-US" sz="1800" b="1" dirty="0">
                <a:solidFill>
                  <a:schemeClr val="bg1"/>
                </a:solidFill>
              </a:rPr>
              <a:t>Visualization</a:t>
            </a:r>
            <a:r>
              <a:rPr lang="en-US" sz="1800" dirty="0">
                <a:solidFill>
                  <a:schemeClr val="bg1"/>
                </a:solidFill>
              </a:rPr>
              <a:t> – </a:t>
            </a:r>
            <a:r>
              <a:rPr lang="en-US" sz="1800" b="1" dirty="0">
                <a:solidFill>
                  <a:schemeClr val="bg1"/>
                </a:solidFill>
              </a:rPr>
              <a:t>Charts</a:t>
            </a:r>
          </a:p>
          <a:p>
            <a:pPr lvl="1">
              <a:buClr>
                <a:schemeClr val="bg1"/>
              </a:buClr>
              <a:buFont typeface="Wingdings" panose="05000000000000000000" pitchFamily="2" charset="2"/>
              <a:buChar char="Ø"/>
            </a:pPr>
            <a:r>
              <a:rPr lang="en-US" sz="1800" b="1" dirty="0">
                <a:solidFill>
                  <a:schemeClr val="bg1"/>
                </a:solidFill>
              </a:rPr>
              <a:t>Dashboard</a:t>
            </a:r>
          </a:p>
          <a:p>
            <a:pPr>
              <a:buClr>
                <a:schemeClr val="bg1"/>
              </a:buClr>
              <a:buFont typeface="Wingdings" panose="05000000000000000000" pitchFamily="2" charset="2"/>
              <a:buChar char="Ø"/>
            </a:pPr>
            <a:r>
              <a:rPr lang="en-US" sz="2200" b="1" dirty="0">
                <a:solidFill>
                  <a:schemeClr val="bg1"/>
                </a:solidFill>
              </a:rPr>
              <a:t>Discussion</a:t>
            </a:r>
          </a:p>
          <a:p>
            <a:pPr lvl="1">
              <a:buClr>
                <a:schemeClr val="bg1"/>
              </a:buClr>
              <a:buFont typeface="Wingdings" panose="05000000000000000000" pitchFamily="2" charset="2"/>
              <a:buChar char="Ø"/>
            </a:pPr>
            <a:r>
              <a:rPr lang="en-US" sz="1800" b="1" dirty="0">
                <a:solidFill>
                  <a:schemeClr val="bg1"/>
                </a:solidFill>
              </a:rPr>
              <a:t>Findings</a:t>
            </a:r>
            <a:r>
              <a:rPr lang="en-US" sz="1800" dirty="0">
                <a:solidFill>
                  <a:schemeClr val="bg1">
                    <a:lumMod val="65000"/>
                    <a:lumOff val="35000"/>
                  </a:schemeClr>
                </a:solidFill>
              </a:rPr>
              <a:t> </a:t>
            </a:r>
            <a:r>
              <a:rPr lang="en-US" sz="1800" b="1" dirty="0">
                <a:solidFill>
                  <a:schemeClr val="bg1"/>
                </a:solidFill>
              </a:rPr>
              <a:t>&amp;</a:t>
            </a:r>
            <a:r>
              <a:rPr lang="en-US" sz="1800" dirty="0">
                <a:solidFill>
                  <a:schemeClr val="bg1">
                    <a:lumMod val="65000"/>
                    <a:lumOff val="35000"/>
                  </a:schemeClr>
                </a:solidFill>
              </a:rPr>
              <a:t> </a:t>
            </a:r>
            <a:r>
              <a:rPr lang="en-US" sz="1800" b="1" dirty="0">
                <a:solidFill>
                  <a:schemeClr val="bg1"/>
                </a:solidFill>
              </a:rPr>
              <a:t>Implications</a:t>
            </a:r>
          </a:p>
          <a:p>
            <a:pPr>
              <a:buClr>
                <a:schemeClr val="bg1"/>
              </a:buClr>
              <a:buFont typeface="Wingdings" panose="05000000000000000000" pitchFamily="2" charset="2"/>
              <a:buChar char="Ø"/>
            </a:pPr>
            <a:r>
              <a:rPr lang="en-US" sz="2200" b="1" dirty="0">
                <a:solidFill>
                  <a:schemeClr val="bg1"/>
                </a:solidFill>
              </a:rPr>
              <a:t>Conclusion</a:t>
            </a:r>
          </a:p>
          <a:p>
            <a:pPr>
              <a:buClr>
                <a:schemeClr val="bg1"/>
              </a:buClr>
              <a:buFont typeface="Wingdings" panose="05000000000000000000" pitchFamily="2" charset="2"/>
              <a:buChar char="Ø"/>
            </a:pPr>
            <a:r>
              <a:rPr lang="en-US" sz="2200" b="1" dirty="0">
                <a:solidFill>
                  <a:schemeClr val="bg1"/>
                </a:solidFill>
              </a:rPr>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18"/>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4012512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7350"/>
            <a:ext cx="10831439" cy="4661999"/>
          </a:xfrm>
          <a:prstGeom prst="rect">
            <a:avLst/>
          </a:prstGeom>
        </p:spPr>
        <p:txBody>
          <a:bodyPr>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Clr>
                <a:schemeClr val="tx1"/>
              </a:buClr>
              <a:buFont typeface="Courier New" panose="02070309020205020404" pitchFamily="49" charset="0"/>
              <a:buChar char="o"/>
            </a:pPr>
            <a:r>
              <a:rPr lang="en-US" sz="2200" dirty="0">
                <a:solidFill>
                  <a:schemeClr val="accent3">
                    <a:lumMod val="25000"/>
                  </a:schemeClr>
                </a:solidFill>
                <a:latin typeface="Abadi" panose="020B0604020104020204" pitchFamily="34" charset="0"/>
              </a:rPr>
              <a:t>Payloads to ISS tend to be between 2,000-3,000kg</a:t>
            </a:r>
          </a:p>
          <a:p>
            <a:pPr>
              <a:lnSpc>
                <a:spcPct val="100000"/>
              </a:lnSpc>
              <a:spcBef>
                <a:spcPts val="1400"/>
              </a:spcBef>
              <a:buClr>
                <a:schemeClr val="tx1"/>
              </a:buClr>
              <a:buFont typeface="Courier New" panose="02070309020205020404" pitchFamily="49" charset="0"/>
              <a:buChar char="o"/>
            </a:pPr>
            <a:r>
              <a:rPr lang="en-US" sz="2200" dirty="0">
                <a:solidFill>
                  <a:schemeClr val="accent3">
                    <a:lumMod val="25000"/>
                  </a:schemeClr>
                </a:solidFill>
                <a:latin typeface="Abadi" panose="020B0604020104020204" pitchFamily="34" charset="0"/>
              </a:rPr>
              <a:t>Payloads to GTO tend to be between 3,000-7,000kg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70F42B7-4F69-3700-0BAC-812C3C6C5974}"/>
              </a:ext>
            </a:extLst>
          </p:cNvPr>
          <p:cNvPicPr>
            <a:picLocks noChangeAspect="1"/>
          </p:cNvPicPr>
          <p:nvPr/>
        </p:nvPicPr>
        <p:blipFill>
          <a:blip r:embed="rId3"/>
          <a:stretch>
            <a:fillRect/>
          </a:stretch>
        </p:blipFill>
        <p:spPr>
          <a:xfrm>
            <a:off x="1321856" y="1580471"/>
            <a:ext cx="8668960" cy="297221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600200"/>
            <a:ext cx="11487150" cy="4281488"/>
          </a:xfrm>
          <a:prstGeom prst="rect">
            <a:avLst/>
          </a:prstGeom>
        </p:spPr>
        <p:txBody>
          <a:bodyPr>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52E183E-857B-6B55-F047-F51F9AF4D8CD}"/>
              </a:ext>
            </a:extLst>
          </p:cNvPr>
          <p:cNvPicPr>
            <a:picLocks noChangeAspect="1"/>
          </p:cNvPicPr>
          <p:nvPr/>
        </p:nvPicPr>
        <p:blipFill>
          <a:blip r:embed="rId3"/>
          <a:stretch>
            <a:fillRect/>
          </a:stretch>
        </p:blipFill>
        <p:spPr>
          <a:xfrm>
            <a:off x="770011" y="1611809"/>
            <a:ext cx="5658640" cy="4258269"/>
          </a:xfrm>
          <a:prstGeom prst="rect">
            <a:avLst/>
          </a:prstGeom>
        </p:spPr>
      </p:pic>
      <p:sp>
        <p:nvSpPr>
          <p:cNvPr id="7" name="TextBox 6">
            <a:extLst>
              <a:ext uri="{FF2B5EF4-FFF2-40B4-BE49-F238E27FC236}">
                <a16:creationId xmlns:a16="http://schemas.microsoft.com/office/drawing/2014/main" id="{2E803E07-109F-7E8C-6FF3-F0DDB0A16F26}"/>
              </a:ext>
            </a:extLst>
          </p:cNvPr>
          <p:cNvSpPr txBox="1"/>
          <p:nvPr/>
        </p:nvSpPr>
        <p:spPr>
          <a:xfrm>
            <a:off x="6829425" y="2571750"/>
            <a:ext cx="4229100" cy="1200329"/>
          </a:xfrm>
          <a:prstGeom prst="rect">
            <a:avLst/>
          </a:prstGeom>
          <a:noFill/>
        </p:spPr>
        <p:txBody>
          <a:bodyPr wrap="square" rtlCol="0">
            <a:spAutoFit/>
          </a:bodyPr>
          <a:lstStyle/>
          <a:p>
            <a:pPr algn="ctr"/>
            <a:r>
              <a:rPr lang="en-US" sz="2400" dirty="0"/>
              <a:t>SpaceX’s Launch Success Rate Greatly improved over time</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dirty="0"/>
          </a:p>
        </p:txBody>
      </p:sp>
      <p:pic>
        <p:nvPicPr>
          <p:cNvPr id="6" name="Content Placeholder 5">
            <a:extLst>
              <a:ext uri="{FF2B5EF4-FFF2-40B4-BE49-F238E27FC236}">
                <a16:creationId xmlns:a16="http://schemas.microsoft.com/office/drawing/2014/main" id="{8955C51F-C023-6763-057D-993122508326}"/>
              </a:ext>
            </a:extLst>
          </p:cNvPr>
          <p:cNvPicPr>
            <a:picLocks noGrp="1" noChangeAspect="1"/>
          </p:cNvPicPr>
          <p:nvPr>
            <p:ph idx="4294967295"/>
          </p:nvPr>
        </p:nvPicPr>
        <p:blipFill>
          <a:blip r:embed="rId3"/>
          <a:stretch>
            <a:fillRect/>
          </a:stretch>
        </p:blipFill>
        <p:spPr>
          <a:xfrm>
            <a:off x="770011" y="1457923"/>
            <a:ext cx="4925112" cy="2800741"/>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TextBox 6">
            <a:extLst>
              <a:ext uri="{FF2B5EF4-FFF2-40B4-BE49-F238E27FC236}">
                <a16:creationId xmlns:a16="http://schemas.microsoft.com/office/drawing/2014/main" id="{F5BF7509-F768-FBA2-19F0-EE050128F0A6}"/>
              </a:ext>
            </a:extLst>
          </p:cNvPr>
          <p:cNvSpPr txBox="1"/>
          <p:nvPr/>
        </p:nvSpPr>
        <p:spPr>
          <a:xfrm>
            <a:off x="6095999" y="1457923"/>
            <a:ext cx="5189611" cy="3139321"/>
          </a:xfrm>
          <a:prstGeom prst="rect">
            <a:avLst/>
          </a:prstGeom>
          <a:noFill/>
        </p:spPr>
        <p:txBody>
          <a:bodyPr wrap="square" rtlCol="0">
            <a:spAutoFit/>
          </a:bodyPr>
          <a:lstStyle/>
          <a:p>
            <a:r>
              <a:rPr lang="en-US" dirty="0"/>
              <a:t>CCAFS LC-40</a:t>
            </a:r>
          </a:p>
          <a:p>
            <a:r>
              <a:rPr lang="en-US" dirty="0"/>
              <a:t>	Cape Canaveral Space Force Center	</a:t>
            </a:r>
          </a:p>
          <a:p>
            <a:r>
              <a:rPr lang="en-US" dirty="0"/>
              <a:t>VAFB SLC-43</a:t>
            </a:r>
          </a:p>
          <a:p>
            <a:r>
              <a:rPr lang="en-US" dirty="0"/>
              <a:t>	Vandenburg Air Force Base</a:t>
            </a:r>
          </a:p>
          <a:p>
            <a:endParaRPr lang="en-US" dirty="0"/>
          </a:p>
          <a:p>
            <a:r>
              <a:rPr lang="en-US" dirty="0"/>
              <a:t>KSC LC-39A</a:t>
            </a:r>
          </a:p>
          <a:p>
            <a:r>
              <a:rPr lang="en-US" dirty="0"/>
              <a:t>	Kennedy Space Center</a:t>
            </a:r>
          </a:p>
          <a:p>
            <a:endParaRPr lang="en-US" dirty="0"/>
          </a:p>
          <a:p>
            <a:r>
              <a:rPr lang="en-US" dirty="0"/>
              <a:t>CCASF SLC-40</a:t>
            </a:r>
          </a:p>
          <a:p>
            <a:r>
              <a:rPr lang="en-US" dirty="0"/>
              <a:t>	Cape Canaveral Space Force Center</a:t>
            </a:r>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pic>
        <p:nvPicPr>
          <p:cNvPr id="6" name="Content Placeholder 5">
            <a:extLst>
              <a:ext uri="{FF2B5EF4-FFF2-40B4-BE49-F238E27FC236}">
                <a16:creationId xmlns:a16="http://schemas.microsoft.com/office/drawing/2014/main" id="{F6DD0BF8-3478-8FB2-F172-ED63ACE04CC9}"/>
              </a:ext>
            </a:extLst>
          </p:cNvPr>
          <p:cNvPicPr>
            <a:picLocks noGrp="1" noChangeAspect="1"/>
          </p:cNvPicPr>
          <p:nvPr>
            <p:ph idx="4294967295"/>
          </p:nvPr>
        </p:nvPicPr>
        <p:blipFill>
          <a:blip r:embed="rId3"/>
          <a:stretch>
            <a:fillRect/>
          </a:stretch>
        </p:blipFill>
        <p:spPr>
          <a:xfrm>
            <a:off x="784363" y="1388861"/>
            <a:ext cx="7806300"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C8A62897-2DAC-C88F-6E68-E5C026B1AF3E}"/>
              </a:ext>
            </a:extLst>
          </p:cNvPr>
          <p:cNvSpPr txBox="1"/>
          <p:nvPr/>
        </p:nvSpPr>
        <p:spPr>
          <a:xfrm>
            <a:off x="8663904" y="1908175"/>
            <a:ext cx="2811993" cy="2031325"/>
          </a:xfrm>
          <a:prstGeom prst="rect">
            <a:avLst/>
          </a:prstGeom>
          <a:noFill/>
        </p:spPr>
        <p:txBody>
          <a:bodyPr wrap="square" rtlCol="0">
            <a:spAutoFit/>
          </a:bodyPr>
          <a:lstStyle/>
          <a:p>
            <a:pPr algn="ctr"/>
            <a:r>
              <a:rPr lang="en-US" dirty="0"/>
              <a:t>Display of 5 records where the launch site begins with the string “CCA”</a:t>
            </a:r>
          </a:p>
          <a:p>
            <a:pPr algn="ctr"/>
            <a:r>
              <a:rPr lang="en-US" dirty="0"/>
              <a:t>Narrow the results by using “limit”</a:t>
            </a:r>
          </a:p>
          <a:p>
            <a:endParaRPr lang="en-US" dirty="0"/>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pic>
        <p:nvPicPr>
          <p:cNvPr id="6" name="Content Placeholder 5">
            <a:extLst>
              <a:ext uri="{FF2B5EF4-FFF2-40B4-BE49-F238E27FC236}">
                <a16:creationId xmlns:a16="http://schemas.microsoft.com/office/drawing/2014/main" id="{C1486A9B-136C-60DF-E2E9-DE3A5D9E27A4}"/>
              </a:ext>
            </a:extLst>
          </p:cNvPr>
          <p:cNvPicPr>
            <a:picLocks noGrp="1" noChangeAspect="1"/>
          </p:cNvPicPr>
          <p:nvPr>
            <p:ph idx="4294967295"/>
          </p:nvPr>
        </p:nvPicPr>
        <p:blipFill>
          <a:blip r:embed="rId3"/>
          <a:stretch>
            <a:fillRect/>
          </a:stretch>
        </p:blipFill>
        <p:spPr>
          <a:xfrm>
            <a:off x="2111480" y="1611631"/>
            <a:ext cx="6820852" cy="3274693"/>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63954BC7-7D33-1651-8DB4-BF83ED2B13E9}"/>
              </a:ext>
            </a:extLst>
          </p:cNvPr>
          <p:cNvSpPr txBox="1"/>
          <p:nvPr/>
        </p:nvSpPr>
        <p:spPr>
          <a:xfrm>
            <a:off x="2111480" y="4886324"/>
            <a:ext cx="6820852" cy="369332"/>
          </a:xfrm>
          <a:prstGeom prst="rect">
            <a:avLst/>
          </a:prstGeom>
          <a:noFill/>
        </p:spPr>
        <p:txBody>
          <a:bodyPr wrap="square" rtlCol="0">
            <a:spAutoFit/>
          </a:bodyPr>
          <a:lstStyle/>
          <a:p>
            <a:r>
              <a:rPr lang="en-US" dirty="0"/>
              <a:t>The total mass launched by NASA(CRS) was 45,596kg</a:t>
            </a: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3CF2AC92-1CBC-5D7D-FE0D-7300E990449A}"/>
              </a:ext>
            </a:extLst>
          </p:cNvPr>
          <p:cNvPicPr>
            <a:picLocks noChangeAspect="1"/>
          </p:cNvPicPr>
          <p:nvPr/>
        </p:nvPicPr>
        <p:blipFill>
          <a:blip r:embed="rId3"/>
          <a:stretch>
            <a:fillRect/>
          </a:stretch>
        </p:blipFill>
        <p:spPr>
          <a:xfrm>
            <a:off x="2157834" y="1857375"/>
            <a:ext cx="7116168" cy="3743325"/>
          </a:xfrm>
          <a:prstGeom prst="rect">
            <a:avLst/>
          </a:prstGeom>
        </p:spPr>
      </p:pic>
      <p:sp>
        <p:nvSpPr>
          <p:cNvPr id="9" name="TextBox 8">
            <a:extLst>
              <a:ext uri="{FF2B5EF4-FFF2-40B4-BE49-F238E27FC236}">
                <a16:creationId xmlns:a16="http://schemas.microsoft.com/office/drawing/2014/main" id="{FD3555E2-16A1-D38D-9A1D-685ADB7D0BE3}"/>
              </a:ext>
            </a:extLst>
          </p:cNvPr>
          <p:cNvSpPr txBox="1"/>
          <p:nvPr/>
        </p:nvSpPr>
        <p:spPr>
          <a:xfrm>
            <a:off x="2098144" y="5600700"/>
            <a:ext cx="7235548" cy="369332"/>
          </a:xfrm>
          <a:prstGeom prst="rect">
            <a:avLst/>
          </a:prstGeom>
          <a:noFill/>
        </p:spPr>
        <p:txBody>
          <a:bodyPr wrap="square" rtlCol="0">
            <a:spAutoFit/>
          </a:bodyPr>
          <a:lstStyle/>
          <a:p>
            <a:r>
              <a:rPr lang="en-US" dirty="0"/>
              <a:t>The average payload mass carried by booster F9v1.1 was 2,928.4 kg</a:t>
            </a: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pic>
        <p:nvPicPr>
          <p:cNvPr id="6" name="Content Placeholder 5">
            <a:extLst>
              <a:ext uri="{FF2B5EF4-FFF2-40B4-BE49-F238E27FC236}">
                <a16:creationId xmlns:a16="http://schemas.microsoft.com/office/drawing/2014/main" id="{CF5A125E-22BA-2D19-3379-F2F19C6DDA66}"/>
              </a:ext>
            </a:extLst>
          </p:cNvPr>
          <p:cNvPicPr>
            <a:picLocks noGrp="1" noChangeAspect="1"/>
          </p:cNvPicPr>
          <p:nvPr>
            <p:ph idx="4294967295"/>
          </p:nvPr>
        </p:nvPicPr>
        <p:blipFill>
          <a:blip r:embed="rId3"/>
          <a:stretch>
            <a:fillRect/>
          </a:stretch>
        </p:blipFill>
        <p:spPr>
          <a:xfrm>
            <a:off x="1474495" y="1600200"/>
            <a:ext cx="7386872" cy="4086225"/>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0F24CF80-2904-385A-727A-1F1AD5E46461}"/>
              </a:ext>
            </a:extLst>
          </p:cNvPr>
          <p:cNvSpPr txBox="1"/>
          <p:nvPr/>
        </p:nvSpPr>
        <p:spPr>
          <a:xfrm>
            <a:off x="1474495" y="5686425"/>
            <a:ext cx="7697586" cy="369332"/>
          </a:xfrm>
          <a:prstGeom prst="rect">
            <a:avLst/>
          </a:prstGeom>
          <a:noFill/>
        </p:spPr>
        <p:txBody>
          <a:bodyPr wrap="square" rtlCol="0">
            <a:spAutoFit/>
          </a:bodyPr>
          <a:lstStyle/>
          <a:p>
            <a:r>
              <a:rPr lang="en-US" dirty="0"/>
              <a:t>The first successful landing on a ground pad occurred on Dec. 22, 2015</a:t>
            </a: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pic>
        <p:nvPicPr>
          <p:cNvPr id="3" name="Content Placeholder 2">
            <a:extLst>
              <a:ext uri="{FF2B5EF4-FFF2-40B4-BE49-F238E27FC236}">
                <a16:creationId xmlns:a16="http://schemas.microsoft.com/office/drawing/2014/main" id="{75C54CBA-A5B2-0B52-95DA-74EB2219ED16}"/>
              </a:ext>
            </a:extLst>
          </p:cNvPr>
          <p:cNvPicPr>
            <a:picLocks noGrp="1" noChangeAspect="1"/>
          </p:cNvPicPr>
          <p:nvPr>
            <p:ph idx="4294967295"/>
          </p:nvPr>
        </p:nvPicPr>
        <p:blipFill>
          <a:blip r:embed="rId3"/>
          <a:stretch>
            <a:fillRect/>
          </a:stretch>
        </p:blipFill>
        <p:spPr>
          <a:xfrm>
            <a:off x="1170157" y="1628775"/>
            <a:ext cx="8945223" cy="3839573"/>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pic>
        <p:nvPicPr>
          <p:cNvPr id="6" name="Content Placeholder 5">
            <a:extLst>
              <a:ext uri="{FF2B5EF4-FFF2-40B4-BE49-F238E27FC236}">
                <a16:creationId xmlns:a16="http://schemas.microsoft.com/office/drawing/2014/main" id="{D025B115-DF51-65C2-D8CD-12D4E13BC8E4}"/>
              </a:ext>
            </a:extLst>
          </p:cNvPr>
          <p:cNvPicPr>
            <a:picLocks noGrp="1" noChangeAspect="1"/>
          </p:cNvPicPr>
          <p:nvPr>
            <p:ph idx="4294967295"/>
          </p:nvPr>
        </p:nvPicPr>
        <p:blipFill>
          <a:blip r:embed="rId3"/>
          <a:stretch>
            <a:fillRect/>
          </a:stretch>
        </p:blipFill>
        <p:spPr>
          <a:xfrm>
            <a:off x="1736974" y="1590016"/>
            <a:ext cx="7811590" cy="3905759"/>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8" name="TextBox 7">
            <a:extLst>
              <a:ext uri="{FF2B5EF4-FFF2-40B4-BE49-F238E27FC236}">
                <a16:creationId xmlns:a16="http://schemas.microsoft.com/office/drawing/2014/main" id="{48FE5B5E-E92B-DCE2-7777-B0FE3A645C21}"/>
              </a:ext>
            </a:extLst>
          </p:cNvPr>
          <p:cNvSpPr txBox="1"/>
          <p:nvPr/>
        </p:nvSpPr>
        <p:spPr>
          <a:xfrm>
            <a:off x="1736973" y="5495775"/>
            <a:ext cx="7855913" cy="369332"/>
          </a:xfrm>
          <a:prstGeom prst="rect">
            <a:avLst/>
          </a:prstGeom>
          <a:noFill/>
        </p:spPr>
        <p:txBody>
          <a:bodyPr wrap="square" rtlCol="0">
            <a:spAutoFit/>
          </a:bodyPr>
          <a:lstStyle/>
          <a:p>
            <a:r>
              <a:rPr lang="en-US" dirty="0"/>
              <a:t>The total number of successful mission outcomes is 100 with only 1 failure</a:t>
            </a: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pic>
        <p:nvPicPr>
          <p:cNvPr id="6" name="Content Placeholder 5">
            <a:extLst>
              <a:ext uri="{FF2B5EF4-FFF2-40B4-BE49-F238E27FC236}">
                <a16:creationId xmlns:a16="http://schemas.microsoft.com/office/drawing/2014/main" id="{2A38CB7A-C421-B93A-2F78-ED22C393AB98}"/>
              </a:ext>
            </a:extLst>
          </p:cNvPr>
          <p:cNvPicPr>
            <a:picLocks noGrp="1" noChangeAspect="1"/>
          </p:cNvPicPr>
          <p:nvPr>
            <p:ph idx="4294967295"/>
          </p:nvPr>
        </p:nvPicPr>
        <p:blipFill>
          <a:blip r:embed="rId3"/>
          <a:stretch>
            <a:fillRect/>
          </a:stretch>
        </p:blipFill>
        <p:spPr>
          <a:xfrm>
            <a:off x="1248469" y="1388862"/>
            <a:ext cx="9001124" cy="4351337"/>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TextBox 6">
            <a:extLst>
              <a:ext uri="{FF2B5EF4-FFF2-40B4-BE49-F238E27FC236}">
                <a16:creationId xmlns:a16="http://schemas.microsoft.com/office/drawing/2014/main" id="{04E47192-7F81-3EC6-88A4-4EA4F97309FA}"/>
              </a:ext>
            </a:extLst>
          </p:cNvPr>
          <p:cNvSpPr txBox="1"/>
          <p:nvPr/>
        </p:nvSpPr>
        <p:spPr>
          <a:xfrm>
            <a:off x="775854" y="5740199"/>
            <a:ext cx="10640291" cy="369332"/>
          </a:xfrm>
          <a:prstGeom prst="rect">
            <a:avLst/>
          </a:prstGeom>
          <a:noFill/>
        </p:spPr>
        <p:txBody>
          <a:bodyPr wrap="square" rtlCol="0">
            <a:spAutoFit/>
          </a:bodyPr>
          <a:lstStyle/>
          <a:p>
            <a:r>
              <a:rPr lang="en-US" dirty="0"/>
              <a:t>Using a subquery, one can see that several booster versions have carried the maximum payload.</a:t>
            </a: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379913"/>
            <a:ext cx="11233566" cy="4788131"/>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 the success of a launch and the success of the recovery of the first stage in order to determine pricing strategies for future clients</a:t>
            </a:r>
          </a:p>
          <a:p>
            <a:pPr>
              <a:lnSpc>
                <a:spcPct val="100000"/>
              </a:lnSpc>
              <a:spcBef>
                <a:spcPts val="1400"/>
              </a:spcBef>
            </a:pPr>
            <a:r>
              <a:rPr lang="en-US" sz="2200" dirty="0">
                <a:solidFill>
                  <a:schemeClr val="accent3">
                    <a:lumMod val="25000"/>
                  </a:schemeClr>
                </a:solidFill>
                <a:latin typeface="Abadi" panose="020B0604020104020204" pitchFamily="34" charset="0"/>
              </a:rPr>
              <a:t>Determine the key factors in determining where to locate a launch site</a:t>
            </a:r>
          </a:p>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&amp; wrangling using APIs, BeautifulSoup, and One Hot Encoding</a:t>
            </a:r>
          </a:p>
          <a:p>
            <a:pPr>
              <a:lnSpc>
                <a:spcPct val="100000"/>
              </a:lnSpc>
              <a:spcBef>
                <a:spcPts val="1400"/>
              </a:spcBef>
            </a:pPr>
            <a:r>
              <a:rPr lang="en-US" sz="2200" dirty="0">
                <a:solidFill>
                  <a:schemeClr val="accent3">
                    <a:lumMod val="25000"/>
                  </a:schemeClr>
                </a:solidFill>
                <a:latin typeface="Abadi" panose="020B0604020104020204" pitchFamily="34" charset="0"/>
              </a:rPr>
              <a:t>EDA with Visualizations and SQL</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analysis with Folium Maps and Dash</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using Decision Tree Classifier, SVM, KNN, &amp; Logistic Regression</a:t>
            </a:r>
          </a:p>
          <a:p>
            <a:pPr>
              <a:lnSpc>
                <a:spcPct val="100000"/>
              </a:lnSpc>
              <a:spcBef>
                <a:spcPts val="1400"/>
              </a:spcBef>
            </a:pPr>
            <a:r>
              <a:rPr lang="en-US" sz="2200" u="sng" dirty="0">
                <a:solidFill>
                  <a:schemeClr val="accent3">
                    <a:lumMod val="25000"/>
                  </a:schemeClr>
                </a:solidFill>
                <a:latin typeface="Abadi" panose="020B0604020104020204" pitchFamily="34" charset="0"/>
              </a:rPr>
              <a:t>Summary of all results</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Decision Tree Classification model performed the best on the test group</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Interactive analytics using Folium Maps concluded that proximity to the coast, interstate hwys, railroads, and urban areas are key factors for site location</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Visualizations provided key insights when performing EDA</a:t>
            </a:r>
          </a:p>
          <a:p>
            <a:pPr>
              <a:lnSpc>
                <a:spcPct val="100000"/>
              </a:lnSpc>
              <a:spcBef>
                <a:spcPts val="1400"/>
              </a:spcBef>
              <a:buFont typeface="Wingdings" panose="05000000000000000000" pitchFamily="2" charset="2"/>
              <a:buChar char="ü"/>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ü"/>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pic>
        <p:nvPicPr>
          <p:cNvPr id="6" name="Content Placeholder 5">
            <a:extLst>
              <a:ext uri="{FF2B5EF4-FFF2-40B4-BE49-F238E27FC236}">
                <a16:creationId xmlns:a16="http://schemas.microsoft.com/office/drawing/2014/main" id="{C7413093-420A-6C8A-C81B-856BC42C6C5E}"/>
              </a:ext>
            </a:extLst>
          </p:cNvPr>
          <p:cNvPicPr>
            <a:picLocks noGrp="1" noChangeAspect="1"/>
          </p:cNvPicPr>
          <p:nvPr>
            <p:ph idx="4294967295"/>
          </p:nvPr>
        </p:nvPicPr>
        <p:blipFill>
          <a:blip r:embed="rId3"/>
          <a:stretch>
            <a:fillRect/>
          </a:stretch>
        </p:blipFill>
        <p:spPr>
          <a:xfrm>
            <a:off x="998683" y="1732458"/>
            <a:ext cx="9288171" cy="2133898"/>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TextBox 6">
            <a:extLst>
              <a:ext uri="{FF2B5EF4-FFF2-40B4-BE49-F238E27FC236}">
                <a16:creationId xmlns:a16="http://schemas.microsoft.com/office/drawing/2014/main" id="{069BE4E9-5497-025E-116A-6A7E59AD85A5}"/>
              </a:ext>
            </a:extLst>
          </p:cNvPr>
          <p:cNvSpPr txBox="1"/>
          <p:nvPr/>
        </p:nvSpPr>
        <p:spPr>
          <a:xfrm>
            <a:off x="998683" y="4429125"/>
            <a:ext cx="9288171" cy="923330"/>
          </a:xfrm>
          <a:prstGeom prst="rect">
            <a:avLst/>
          </a:prstGeom>
          <a:noFill/>
        </p:spPr>
        <p:txBody>
          <a:bodyPr wrap="square" rtlCol="0">
            <a:spAutoFit/>
          </a:bodyPr>
          <a:lstStyle/>
          <a:p>
            <a:r>
              <a:rPr lang="en-US" b="1" dirty="0"/>
              <a:t>Display of the month names, failure landing outcomes in drone ship, booster versions, launch site, and for the months in year 2015</a:t>
            </a:r>
          </a:p>
          <a:p>
            <a:endParaRPr lang="en-US" dirty="0"/>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167F1FE3-53BB-99D8-C33E-DF63DAF13378}"/>
              </a:ext>
            </a:extLst>
          </p:cNvPr>
          <p:cNvPicPr>
            <a:picLocks noGrp="1" noChangeAspect="1"/>
          </p:cNvPicPr>
          <p:nvPr>
            <p:ph idx="4294967295"/>
          </p:nvPr>
        </p:nvPicPr>
        <p:blipFill>
          <a:blip r:embed="rId3"/>
          <a:stretch>
            <a:fillRect/>
          </a:stretch>
        </p:blipFill>
        <p:spPr>
          <a:xfrm>
            <a:off x="1212061" y="1547149"/>
            <a:ext cx="9703589" cy="4351338"/>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38EF3A-8DD7-38FC-764C-3991891EACE5}"/>
              </a:ext>
            </a:extLst>
          </p:cNvPr>
          <p:cNvSpPr>
            <a:spLocks noGrp="1"/>
          </p:cNvSpPr>
          <p:nvPr>
            <p:ph type="title"/>
          </p:nvPr>
        </p:nvSpPr>
        <p:spPr>
          <a:xfrm>
            <a:off x="677863" y="-3160"/>
            <a:ext cx="8596668" cy="707136"/>
          </a:xfrm>
        </p:spPr>
        <p:txBody>
          <a:bodyPr>
            <a:normAutofit/>
          </a:bodyPr>
          <a:lstStyle/>
          <a:p>
            <a:r>
              <a:rPr lang="en-US" dirty="0"/>
              <a:t> </a:t>
            </a:r>
          </a:p>
        </p:txBody>
      </p:sp>
      <p:pic>
        <p:nvPicPr>
          <p:cNvPr id="9" name="Content Placeholder 8">
            <a:extLst>
              <a:ext uri="{FF2B5EF4-FFF2-40B4-BE49-F238E27FC236}">
                <a16:creationId xmlns:a16="http://schemas.microsoft.com/office/drawing/2014/main" id="{8E43BEF4-C494-5BC6-823D-061FA200B4FB}"/>
              </a:ext>
            </a:extLst>
          </p:cNvPr>
          <p:cNvPicPr>
            <a:picLocks noGrp="1" noChangeAspect="1"/>
          </p:cNvPicPr>
          <p:nvPr>
            <p:ph sz="half" idx="1"/>
          </p:nvPr>
        </p:nvPicPr>
        <p:blipFill>
          <a:blip r:embed="rId3"/>
          <a:stretch>
            <a:fillRect/>
          </a:stretch>
        </p:blipFill>
        <p:spPr>
          <a:xfrm>
            <a:off x="677863" y="1963596"/>
            <a:ext cx="4922837" cy="3535645"/>
          </a:xfrm>
        </p:spPr>
      </p:pic>
      <p:pic>
        <p:nvPicPr>
          <p:cNvPr id="11" name="Content Placeholder 10">
            <a:extLst>
              <a:ext uri="{FF2B5EF4-FFF2-40B4-BE49-F238E27FC236}">
                <a16:creationId xmlns:a16="http://schemas.microsoft.com/office/drawing/2014/main" id="{FDEFA3AA-F5EE-DA3C-A93F-8133BC61AD7A}"/>
              </a:ext>
            </a:extLst>
          </p:cNvPr>
          <p:cNvPicPr>
            <a:picLocks noGrp="1" noChangeAspect="1"/>
          </p:cNvPicPr>
          <p:nvPr>
            <p:ph sz="half" idx="2"/>
          </p:nvPr>
        </p:nvPicPr>
        <p:blipFill>
          <a:blip r:embed="rId4"/>
          <a:stretch>
            <a:fillRect/>
          </a:stretch>
        </p:blipFill>
        <p:spPr>
          <a:xfrm>
            <a:off x="6021388" y="2007840"/>
            <a:ext cx="5138737" cy="3378895"/>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63588" y="76261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Maps Showing all 4 Launch Sites</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51624" y="1825624"/>
            <a:ext cx="10678326" cy="4493725"/>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This screenshot shows each instance of a successful (green) or failed (red) launch at launch site CCASF- LS40.  It is important to be able to see the success and failure rates at each launch site to see if any conclusions can be made.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Success vs Failures of a Launch Site</a:t>
            </a:r>
          </a:p>
        </p:txBody>
      </p:sp>
      <p:pic>
        <p:nvPicPr>
          <p:cNvPr id="4" name="Picture 3">
            <a:extLst>
              <a:ext uri="{FF2B5EF4-FFF2-40B4-BE49-F238E27FC236}">
                <a16:creationId xmlns:a16="http://schemas.microsoft.com/office/drawing/2014/main" id="{9BE922A9-4517-2E67-A359-48E5AF4EB012}"/>
              </a:ext>
            </a:extLst>
          </p:cNvPr>
          <p:cNvPicPr>
            <a:picLocks noChangeAspect="1"/>
          </p:cNvPicPr>
          <p:nvPr/>
        </p:nvPicPr>
        <p:blipFill>
          <a:blip r:embed="rId3"/>
          <a:stretch>
            <a:fillRect/>
          </a:stretch>
        </p:blipFill>
        <p:spPr>
          <a:xfrm>
            <a:off x="351624" y="1237944"/>
            <a:ext cx="10249702" cy="367695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89" y="1371601"/>
            <a:ext cx="10317383" cy="3949700"/>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1"/>
            <a:ext cx="10515600" cy="13716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Proximity of Relevant Geographical Features to a</a:t>
            </a:r>
          </a:p>
          <a:p>
            <a:pPr algn="ctr"/>
            <a:r>
              <a:rPr lang="en-US" dirty="0">
                <a:solidFill>
                  <a:srgbClr val="0B49CB"/>
                </a:solidFill>
                <a:latin typeface="Abadi"/>
              </a:rPr>
              <a:t>Launch Site</a:t>
            </a:r>
          </a:p>
        </p:txBody>
      </p:sp>
      <p:pic>
        <p:nvPicPr>
          <p:cNvPr id="4" name="Picture 3">
            <a:extLst>
              <a:ext uri="{FF2B5EF4-FFF2-40B4-BE49-F238E27FC236}">
                <a16:creationId xmlns:a16="http://schemas.microsoft.com/office/drawing/2014/main" id="{74F1D72F-F40A-8C30-9691-C9359C1CAC47}"/>
              </a:ext>
            </a:extLst>
          </p:cNvPr>
          <p:cNvPicPr>
            <a:picLocks noChangeAspect="1"/>
          </p:cNvPicPr>
          <p:nvPr/>
        </p:nvPicPr>
        <p:blipFill>
          <a:blip r:embed="rId3"/>
          <a:stretch>
            <a:fillRect/>
          </a:stretch>
        </p:blipFill>
        <p:spPr>
          <a:xfrm>
            <a:off x="1289967" y="1371599"/>
            <a:ext cx="9612066" cy="468666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pic>
        <p:nvPicPr>
          <p:cNvPr id="4" name="Content Placeholder 3">
            <a:extLst>
              <a:ext uri="{FF2B5EF4-FFF2-40B4-BE49-F238E27FC236}">
                <a16:creationId xmlns:a16="http://schemas.microsoft.com/office/drawing/2014/main" id="{094A7906-D814-75FE-0039-E50C775C195D}"/>
              </a:ext>
            </a:extLst>
          </p:cNvPr>
          <p:cNvPicPr>
            <a:picLocks noGrp="1" noChangeAspect="1"/>
          </p:cNvPicPr>
          <p:nvPr>
            <p:ph idx="4294967295"/>
          </p:nvPr>
        </p:nvPicPr>
        <p:blipFill>
          <a:blip r:embed="rId3"/>
          <a:stretch>
            <a:fillRect/>
          </a:stretch>
        </p:blipFill>
        <p:spPr>
          <a:xfrm>
            <a:off x="770011" y="1477727"/>
            <a:ext cx="9745663" cy="390254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Launch Site</a:t>
            </a:r>
          </a:p>
        </p:txBody>
      </p:sp>
      <p:sp>
        <p:nvSpPr>
          <p:cNvPr id="6" name="TextBox 5">
            <a:extLst>
              <a:ext uri="{FF2B5EF4-FFF2-40B4-BE49-F238E27FC236}">
                <a16:creationId xmlns:a16="http://schemas.microsoft.com/office/drawing/2014/main" id="{0903CB4B-1C86-8037-02C2-96A867761210}"/>
              </a:ext>
            </a:extLst>
          </p:cNvPr>
          <p:cNvSpPr txBox="1"/>
          <p:nvPr/>
        </p:nvSpPr>
        <p:spPr>
          <a:xfrm>
            <a:off x="1171575" y="5380272"/>
            <a:ext cx="8429625" cy="646331"/>
          </a:xfrm>
          <a:prstGeom prst="rect">
            <a:avLst/>
          </a:prstGeom>
          <a:noFill/>
        </p:spPr>
        <p:txBody>
          <a:bodyPr wrap="square" rtlCol="0">
            <a:spAutoFit/>
          </a:bodyPr>
          <a:lstStyle/>
          <a:p>
            <a:pPr algn="ctr"/>
            <a:r>
              <a:rPr lang="en-US" dirty="0"/>
              <a:t>This chart tells one which launch sites have the most successful number of launches</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pic>
        <p:nvPicPr>
          <p:cNvPr id="4" name="Content Placeholder 3">
            <a:extLst>
              <a:ext uri="{FF2B5EF4-FFF2-40B4-BE49-F238E27FC236}">
                <a16:creationId xmlns:a16="http://schemas.microsoft.com/office/drawing/2014/main" id="{082A7DCF-1A11-D950-73A0-D187E5BD32B7}"/>
              </a:ext>
            </a:extLst>
          </p:cNvPr>
          <p:cNvPicPr>
            <a:picLocks noGrp="1" noChangeAspect="1"/>
          </p:cNvPicPr>
          <p:nvPr>
            <p:ph idx="4294967295"/>
          </p:nvPr>
        </p:nvPicPr>
        <p:blipFill>
          <a:blip r:embed="rId3"/>
          <a:stretch>
            <a:fillRect/>
          </a:stretch>
        </p:blipFill>
        <p:spPr>
          <a:xfrm>
            <a:off x="733425" y="1354884"/>
            <a:ext cx="10552113" cy="4148231"/>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Percentage Success Rate</a:t>
            </a:r>
          </a:p>
        </p:txBody>
      </p:sp>
      <p:sp>
        <p:nvSpPr>
          <p:cNvPr id="6" name="TextBox 5">
            <a:extLst>
              <a:ext uri="{FF2B5EF4-FFF2-40B4-BE49-F238E27FC236}">
                <a16:creationId xmlns:a16="http://schemas.microsoft.com/office/drawing/2014/main" id="{1FD0C7E0-D553-961F-F1BE-F4CA3CF71830}"/>
              </a:ext>
            </a:extLst>
          </p:cNvPr>
          <p:cNvSpPr txBox="1"/>
          <p:nvPr/>
        </p:nvSpPr>
        <p:spPr>
          <a:xfrm>
            <a:off x="1263448" y="5503115"/>
            <a:ext cx="9665104" cy="369332"/>
          </a:xfrm>
          <a:prstGeom prst="rect">
            <a:avLst/>
          </a:prstGeom>
          <a:noFill/>
        </p:spPr>
        <p:txBody>
          <a:bodyPr wrap="square" rtlCol="0">
            <a:spAutoFit/>
          </a:bodyPr>
          <a:lstStyle/>
          <a:p>
            <a:r>
              <a:rPr lang="en-US" dirty="0"/>
              <a:t>Kennedy Space Center’s LC-39A had the highest percentage of successful launches at 76.9% </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7543FB-7AFC-AA00-50BA-C30F080D83CE}"/>
              </a:ext>
            </a:extLst>
          </p:cNvPr>
          <p:cNvSpPr>
            <a:spLocks noGrp="1"/>
          </p:cNvSpPr>
          <p:nvPr>
            <p:ph type="title"/>
          </p:nvPr>
        </p:nvSpPr>
        <p:spPr>
          <a:xfrm>
            <a:off x="141618" y="587952"/>
            <a:ext cx="12192000" cy="2544501"/>
          </a:xfrm>
        </p:spPr>
        <p:txBody>
          <a:bodyPr/>
          <a:lstStyle/>
          <a:p>
            <a:r>
              <a:rPr lang="en-US" dirty="0"/>
              <a:t> </a:t>
            </a:r>
          </a:p>
        </p:txBody>
      </p:sp>
      <p:sp>
        <p:nvSpPr>
          <p:cNvPr id="13" name="Text Placeholder 12">
            <a:extLst>
              <a:ext uri="{FF2B5EF4-FFF2-40B4-BE49-F238E27FC236}">
                <a16:creationId xmlns:a16="http://schemas.microsoft.com/office/drawing/2014/main" id="{B5B27F44-4E0D-5C55-DD15-4C2F9C039522}"/>
              </a:ext>
            </a:extLst>
          </p:cNvPr>
          <p:cNvSpPr>
            <a:spLocks noGrp="1"/>
          </p:cNvSpPr>
          <p:nvPr>
            <p:ph type="body" sz="quarter" idx="13"/>
          </p:nvPr>
        </p:nvSpPr>
        <p:spPr>
          <a:xfrm>
            <a:off x="0" y="5618824"/>
            <a:ext cx="12192000" cy="446635"/>
          </a:xfrm>
        </p:spPr>
        <p:txBody>
          <a:bodyPr/>
          <a:lstStyle/>
          <a:p>
            <a:r>
              <a:rPr lang="en-US" dirty="0"/>
              <a:t>The FT Booster performs best in both the &gt;5000kg Payload &amp; in the &lt;5000kg Categories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type="body" idx="1"/>
          </p:nvPr>
        </p:nvSpPr>
        <p:spPr>
          <a:xfrm>
            <a:off x="4532743" y="4858414"/>
            <a:ext cx="12191999" cy="446635"/>
          </a:xfrm>
          <a:prstGeom prst="rect">
            <a:avLst/>
          </a:prstGeom>
        </p:spPr>
        <p:txBody>
          <a:bodyPr lIns="91440" tIns="45720" rIns="91440" bIns="45720" anchor="t">
            <a:normAutofit fontScale="25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979818" y="7448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Booster Version by Payload</a:t>
            </a:r>
          </a:p>
        </p:txBody>
      </p:sp>
      <p:pic>
        <p:nvPicPr>
          <p:cNvPr id="4" name="Picture 3">
            <a:extLst>
              <a:ext uri="{FF2B5EF4-FFF2-40B4-BE49-F238E27FC236}">
                <a16:creationId xmlns:a16="http://schemas.microsoft.com/office/drawing/2014/main" id="{9848E43F-480A-4C3F-90BB-D8F4C57D7C63}"/>
              </a:ext>
            </a:extLst>
          </p:cNvPr>
          <p:cNvPicPr>
            <a:picLocks noChangeAspect="1"/>
          </p:cNvPicPr>
          <p:nvPr/>
        </p:nvPicPr>
        <p:blipFill>
          <a:blip r:embed="rId3"/>
          <a:stretch>
            <a:fillRect/>
          </a:stretch>
        </p:blipFill>
        <p:spPr>
          <a:xfrm>
            <a:off x="0" y="3328830"/>
            <a:ext cx="12192000" cy="2347362"/>
          </a:xfrm>
          <a:prstGeom prst="rect">
            <a:avLst/>
          </a:prstGeom>
        </p:spPr>
      </p:pic>
      <p:pic>
        <p:nvPicPr>
          <p:cNvPr id="15" name="Picture 14">
            <a:extLst>
              <a:ext uri="{FF2B5EF4-FFF2-40B4-BE49-F238E27FC236}">
                <a16:creationId xmlns:a16="http://schemas.microsoft.com/office/drawing/2014/main" id="{EA0497F2-5CC1-7C91-9DFA-B428E7646CFE}"/>
              </a:ext>
            </a:extLst>
          </p:cNvPr>
          <p:cNvPicPr>
            <a:picLocks noChangeAspect="1"/>
          </p:cNvPicPr>
          <p:nvPr/>
        </p:nvPicPr>
        <p:blipFill>
          <a:blip r:embed="rId4"/>
          <a:stretch>
            <a:fillRect/>
          </a:stretch>
        </p:blipFill>
        <p:spPr>
          <a:xfrm>
            <a:off x="0" y="1292089"/>
            <a:ext cx="12192000" cy="2121159"/>
          </a:xfrm>
          <a:prstGeom prst="rect">
            <a:avLst/>
          </a:prstGeom>
        </p:spPr>
      </p:pic>
      <p:sp>
        <p:nvSpPr>
          <p:cNvPr id="16" name="Rectangle 15">
            <a:extLst>
              <a:ext uri="{FF2B5EF4-FFF2-40B4-BE49-F238E27FC236}">
                <a16:creationId xmlns:a16="http://schemas.microsoft.com/office/drawing/2014/main" id="{7F55176C-4879-89D4-E56F-CDE51E405F65}"/>
              </a:ext>
            </a:extLst>
          </p:cNvPr>
          <p:cNvSpPr/>
          <p:nvPr/>
        </p:nvSpPr>
        <p:spPr>
          <a:xfrm>
            <a:off x="430769" y="587952"/>
            <a:ext cx="549049" cy="423342"/>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Rocket with solid fill">
            <a:extLst>
              <a:ext uri="{FF2B5EF4-FFF2-40B4-BE49-F238E27FC236}">
                <a16:creationId xmlns:a16="http://schemas.microsoft.com/office/drawing/2014/main" id="{53A9AA87-F4C9-7361-5EC4-41E9E0E72D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057" y="542117"/>
            <a:ext cx="549049" cy="46917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rot="10800000">
            <a:off x="5533302" y="1397572"/>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2" name="TextBox 1">
            <a:extLst>
              <a:ext uri="{FF2B5EF4-FFF2-40B4-BE49-F238E27FC236}">
                <a16:creationId xmlns:a16="http://schemas.microsoft.com/office/drawing/2014/main" id="{0A37A96F-062D-5CCE-DF5E-7249FDAEB6C3}"/>
              </a:ext>
            </a:extLst>
          </p:cNvPr>
          <p:cNvSpPr txBox="1"/>
          <p:nvPr/>
        </p:nvSpPr>
        <p:spPr>
          <a:xfrm>
            <a:off x="997859" y="1397571"/>
            <a:ext cx="10041443" cy="1754326"/>
          </a:xfrm>
          <a:prstGeom prst="rect">
            <a:avLst/>
          </a:prstGeom>
          <a:noFill/>
        </p:spPr>
        <p:txBody>
          <a:bodyPr wrap="square" rtlCol="0">
            <a:spAutoFit/>
          </a:bodyPr>
          <a:lstStyle/>
          <a:p>
            <a:r>
              <a:rPr lang="en-US" dirty="0"/>
              <a:t>The commercial Space Industry has become one of the fastest growing industries in the 21</a:t>
            </a:r>
            <a:r>
              <a:rPr lang="en-US" baseline="30000" dirty="0"/>
              <a:t>st</a:t>
            </a:r>
            <a:r>
              <a:rPr lang="en-US" dirty="0"/>
              <a:t> Century.  As technology has rapidly evolved in both the computing power of computers and rocketry, the cost of getting a payload into Space has decreased precipitously, leading to a commercial rush to Space tourism and other private sector possibilities.  This project evaluates how a new competitor into the market can analyze currently available data in order to answer fundamental questions on how to survive in the industry.  </a:t>
            </a:r>
          </a:p>
        </p:txBody>
      </p:sp>
      <p:sp>
        <p:nvSpPr>
          <p:cNvPr id="3" name="TextBox 2">
            <a:extLst>
              <a:ext uri="{FF2B5EF4-FFF2-40B4-BE49-F238E27FC236}">
                <a16:creationId xmlns:a16="http://schemas.microsoft.com/office/drawing/2014/main" id="{43A101AB-05B6-90B0-4040-90EBE79BABE7}"/>
              </a:ext>
            </a:extLst>
          </p:cNvPr>
          <p:cNvSpPr txBox="1"/>
          <p:nvPr/>
        </p:nvSpPr>
        <p:spPr>
          <a:xfrm>
            <a:off x="994983" y="3178990"/>
            <a:ext cx="10196283" cy="3539430"/>
          </a:xfrm>
          <a:prstGeom prst="rect">
            <a:avLst/>
          </a:prstGeom>
          <a:noFill/>
        </p:spPr>
        <p:txBody>
          <a:bodyPr wrap="square" rtlCol="0">
            <a:spAutoFit/>
          </a:bodyPr>
          <a:lstStyle/>
          <a:p>
            <a:pPr algn="ctr"/>
            <a:r>
              <a:rPr lang="en-US" sz="2800" b="1" u="sng" dirty="0"/>
              <a:t>Key Questions to Answer: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sz="2000" dirty="0"/>
              <a:t>Where should a new competitor locate their launch facilities?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How much should a new competitor charge per launch/payload?</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Predict the probability of recovering the first stage to improve cost estimates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What factors are most important in determining a successful launch?</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03940"/>
            <a:ext cx="10091651" cy="4644824"/>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Decision Tree Classification model had the highest accuracy rate at 88.8%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EA53D7D-34F4-73A4-2693-1B9EDB95908F}"/>
              </a:ext>
            </a:extLst>
          </p:cNvPr>
          <p:cNvPicPr>
            <a:picLocks noChangeAspect="1"/>
          </p:cNvPicPr>
          <p:nvPr/>
        </p:nvPicPr>
        <p:blipFill>
          <a:blip r:embed="rId3"/>
          <a:stretch>
            <a:fillRect/>
          </a:stretch>
        </p:blipFill>
        <p:spPr>
          <a:xfrm>
            <a:off x="1246909" y="1397618"/>
            <a:ext cx="8337607" cy="32947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3137" y="1392381"/>
            <a:ext cx="6101543" cy="479228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Decision Tree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C0BDBC6-BFC4-86D3-794C-5A62EA43B5C6}"/>
              </a:ext>
            </a:extLst>
          </p:cNvPr>
          <p:cNvPicPr>
            <a:picLocks noChangeAspect="1"/>
          </p:cNvPicPr>
          <p:nvPr/>
        </p:nvPicPr>
        <p:blipFill>
          <a:blip r:embed="rId3"/>
          <a:stretch>
            <a:fillRect/>
          </a:stretch>
        </p:blipFill>
        <p:spPr>
          <a:xfrm>
            <a:off x="937348" y="1869242"/>
            <a:ext cx="6017332" cy="4315427"/>
          </a:xfrm>
          <a:prstGeom prst="rect">
            <a:avLst/>
          </a:prstGeom>
        </p:spPr>
      </p:pic>
      <p:sp>
        <p:nvSpPr>
          <p:cNvPr id="6" name="TextBox 5">
            <a:extLst>
              <a:ext uri="{FF2B5EF4-FFF2-40B4-BE49-F238E27FC236}">
                <a16:creationId xmlns:a16="http://schemas.microsoft.com/office/drawing/2014/main" id="{3EA9EF8C-2B2E-3005-D63A-9BB5175BF702}"/>
              </a:ext>
            </a:extLst>
          </p:cNvPr>
          <p:cNvSpPr txBox="1"/>
          <p:nvPr/>
        </p:nvSpPr>
        <p:spPr>
          <a:xfrm>
            <a:off x="7165571" y="1869242"/>
            <a:ext cx="450549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decision tree classification model performed the best on the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resulted in only 1 False Positive &amp; 1 False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accurately predicted 5 out of 6 failures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accurately predicted 11 out of 12 successful outcomes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accuracy rate was 86.9% when paired with the highest reliability rate</a:t>
            </a: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263536"/>
            <a:ext cx="11285611" cy="4962640"/>
          </a:xfrm>
          <a:prstGeom prst="rect">
            <a:avLst/>
          </a:prstGeom>
        </p:spPr>
        <p:txBody>
          <a:bodyPr>
            <a:normAutofit/>
          </a:bodyPr>
          <a:lstStyle/>
          <a:p>
            <a:pPr>
              <a:spcBef>
                <a:spcPts val="1400"/>
              </a:spcBef>
              <a:buClr>
                <a:schemeClr val="tx1"/>
              </a:buClr>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FT Booster has the highest success rate in both low and high Payload Mass launches indicating that it is very reliable and should be used whenever possible.</a:t>
            </a:r>
          </a:p>
          <a:p>
            <a:pPr>
              <a:spcBef>
                <a:spcPts val="1400"/>
              </a:spcBef>
              <a:buClr>
                <a:schemeClr val="tx1"/>
              </a:buClr>
              <a:buFont typeface="Wingdings" panose="05000000000000000000" pitchFamily="2" charset="2"/>
              <a:buChar char="Ø"/>
            </a:pPr>
            <a:r>
              <a:rPr lang="en-US" sz="2200" dirty="0">
                <a:solidFill>
                  <a:schemeClr val="accent3">
                    <a:lumMod val="25000"/>
                  </a:schemeClr>
                </a:solidFill>
                <a:latin typeface="Abadi" panose="020B0604020104020204" pitchFamily="34" charset="0"/>
              </a:rPr>
              <a:t>Launch site location should be near the coast for safety reasons, and close to railways, interstate highways, and urban centers for economic reasons.</a:t>
            </a:r>
          </a:p>
          <a:p>
            <a:pPr>
              <a:spcBef>
                <a:spcPts val="1400"/>
              </a:spcBef>
              <a:buClr>
                <a:schemeClr val="tx1"/>
              </a:buClr>
              <a:buFont typeface="Wingdings" panose="05000000000000000000" pitchFamily="2" charset="2"/>
              <a:buChar char="Ø"/>
            </a:pPr>
            <a:r>
              <a:rPr lang="en-US" sz="2200" dirty="0">
                <a:solidFill>
                  <a:schemeClr val="accent3">
                    <a:lumMod val="25000"/>
                  </a:schemeClr>
                </a:solidFill>
                <a:latin typeface="Abadi" panose="020B0604020104020204" pitchFamily="34" charset="0"/>
              </a:rPr>
              <a:t>SpaceX has learned from their mistakes as their launch success rate as improved greatly over time</a:t>
            </a:r>
          </a:p>
          <a:p>
            <a:pPr>
              <a:spcBef>
                <a:spcPts val="1400"/>
              </a:spcBef>
              <a:buClr>
                <a:schemeClr val="tx1"/>
              </a:buClr>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SO and GTO Orbits should be avoided as they may not be profitable until more analysis is conducted into their high failure rate</a:t>
            </a:r>
          </a:p>
          <a:p>
            <a:pPr>
              <a:spcBef>
                <a:spcPts val="1400"/>
              </a:spcBef>
              <a:buClr>
                <a:schemeClr val="tx1"/>
              </a:buClr>
              <a:buFont typeface="Wingdings" panose="05000000000000000000" pitchFamily="2" charset="2"/>
              <a:buChar char="Ø"/>
            </a:pPr>
            <a:r>
              <a:rPr lang="en-US" sz="2200" dirty="0">
                <a:solidFill>
                  <a:schemeClr val="accent3">
                    <a:lumMod val="25000"/>
                  </a:schemeClr>
                </a:solidFill>
                <a:latin typeface="Abadi" panose="020B0604020104020204" pitchFamily="34" charset="0"/>
              </a:rPr>
              <a:t>One important factor </a:t>
            </a:r>
            <a:r>
              <a:rPr lang="en-US" sz="2200" u="sng" dirty="0">
                <a:solidFill>
                  <a:schemeClr val="accent3">
                    <a:lumMod val="25000"/>
                  </a:schemeClr>
                </a:solidFill>
                <a:latin typeface="Abadi" panose="020B0604020104020204" pitchFamily="34" charset="0"/>
              </a:rPr>
              <a:t>NOT</a:t>
            </a:r>
            <a:r>
              <a:rPr lang="en-US" sz="2200" dirty="0">
                <a:solidFill>
                  <a:schemeClr val="accent3">
                    <a:lumMod val="25000"/>
                  </a:schemeClr>
                </a:solidFill>
                <a:latin typeface="Abadi" panose="020B0604020104020204" pitchFamily="34" charset="0"/>
              </a:rPr>
              <a:t> taken into account in this project was the weather conditions during booster recovery.  Since it can play an important role on recovery success, </a:t>
            </a:r>
            <a:r>
              <a:rPr lang="en-US" sz="2200" u="sng" dirty="0">
                <a:solidFill>
                  <a:schemeClr val="accent3">
                    <a:lumMod val="25000"/>
                  </a:schemeClr>
                </a:solidFill>
                <a:latin typeface="Abadi" panose="020B0604020104020204" pitchFamily="34" charset="0"/>
              </a:rPr>
              <a:t>further analysis should be done which includes weather as a variable for recovery success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70064"/>
            <a:ext cx="10515600" cy="4351337"/>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buClr>
                <a:srgbClr val="121619"/>
              </a:buClr>
              <a:buFont typeface="Arial" panose="020B0604020202020204" pitchFamily="34" charset="0"/>
              <a:buChar char="•"/>
            </a:pPr>
            <a:r>
              <a:rPr lang="en-US" sz="2200" dirty="0">
                <a:solidFill>
                  <a:schemeClr val="accent3">
                    <a:lumMod val="25000"/>
                  </a:schemeClr>
                </a:solidFill>
                <a:latin typeface="Abadi" panose="020B0604020104020204" pitchFamily="34" charset="0"/>
              </a:rPr>
              <a:t>All codes and analysis can be found on my GitHub SpaceY repository</a:t>
            </a:r>
          </a:p>
          <a:p>
            <a:pPr>
              <a:spcBef>
                <a:spcPts val="1400"/>
              </a:spcBef>
              <a:buClr>
                <a:srgbClr val="121619"/>
              </a:buClr>
              <a:buFont typeface="Arial" panose="020B0604020202020204" pitchFamily="34" charset="0"/>
              <a:buChar char="•"/>
            </a:pPr>
            <a:r>
              <a:rPr lang="en-US" sz="2200" dirty="0">
                <a:solidFill>
                  <a:schemeClr val="accent3">
                    <a:lumMod val="25000"/>
                  </a:schemeClr>
                </a:solidFill>
                <a:latin typeface="Abadi" panose="020B0604020104020204" pitchFamily="34" charset="0"/>
                <a:hlinkClick r:id="rId4"/>
              </a:rPr>
              <a:t>https://github.com/RMHUNC/Space-Y</a:t>
            </a:r>
            <a:endParaRPr lang="en-US" sz="2200" dirty="0">
              <a:solidFill>
                <a:schemeClr val="accent3">
                  <a:lumMod val="25000"/>
                </a:schemeClr>
              </a:solidFill>
              <a:latin typeface="Abadi" panose="020B0604020104020204" pitchFamily="34" charset="0"/>
            </a:endParaRPr>
          </a:p>
          <a:p>
            <a:pPr>
              <a:spcBef>
                <a:spcPts val="1400"/>
              </a:spcBef>
              <a:buClr>
                <a:srgbClr val="121619"/>
              </a:buClr>
              <a:buFont typeface="Arial" panose="020B0604020202020204" pitchFamily="34" charset="0"/>
              <a:buChar char="•"/>
            </a:pPr>
            <a:r>
              <a:rPr lang="en-US" sz="2200" dirty="0">
                <a:solidFill>
                  <a:schemeClr val="accent3">
                    <a:lumMod val="25000"/>
                  </a:schemeClr>
                </a:solidFill>
                <a:latin typeface="Abadi" panose="020B0604020104020204" pitchFamily="34" charset="0"/>
              </a:rPr>
              <a:t>I would like to take all the Instructors and Teaching Assistants at IBM for all the hard work they put into teaching the Data Science Professional Certification Program!</a:t>
            </a:r>
          </a:p>
          <a:p>
            <a:pPr>
              <a:spcBef>
                <a:spcPts val="1400"/>
              </a:spcBef>
              <a:buClr>
                <a:srgbClr val="121619"/>
              </a:buClr>
              <a:buFont typeface="Arial" panose="020B0604020202020204" pitchFamily="34" charset="0"/>
              <a:buChar char="•"/>
            </a:pPr>
            <a:r>
              <a:rPr lang="en-US" sz="2200" dirty="0">
                <a:solidFill>
                  <a:schemeClr val="accent3">
                    <a:lumMod val="25000"/>
                  </a:schemeClr>
                </a:solidFill>
                <a:latin typeface="Abadi"/>
              </a:rPr>
              <a:t>Link to </a:t>
            </a: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pdf of this presentation:</a:t>
            </a:r>
            <a:endParaRPr lang="en-US" sz="2200" dirty="0">
              <a:solidFill>
                <a:schemeClr val="accent3">
                  <a:lumMod val="25000"/>
                </a:schemeClr>
              </a:solidFill>
              <a:latin typeface="Abadi" panose="020B0604020104020204" pitchFamily="34" charset="0"/>
            </a:endParaRPr>
          </a:p>
          <a:p>
            <a:pPr>
              <a:spcBef>
                <a:spcPts val="1400"/>
              </a:spcBef>
              <a:buClr>
                <a:srgbClr val="121619"/>
              </a:buClr>
              <a:buFont typeface="Arial" panose="020B0604020202020204" pitchFamily="34" charset="0"/>
              <a:buChar char="•"/>
            </a:pPr>
            <a:r>
              <a:rPr lang="en-US" sz="2200" dirty="0">
                <a:solidFill>
                  <a:schemeClr val="accent3">
                    <a:lumMod val="25000"/>
                  </a:schemeClr>
                </a:solidFill>
                <a:latin typeface="Abadi" panose="020B0604020104020204" pitchFamily="34" charset="0"/>
                <a:hlinkClick r:id="rId5"/>
              </a:rPr>
              <a:t>SpaceXPowerPointPresentationPDF</a:t>
            </a:r>
            <a:endParaRPr lang="en-US" sz="2200" dirty="0">
              <a:solidFill>
                <a:schemeClr val="accent3">
                  <a:lumMod val="25000"/>
                </a:schemeClr>
              </a:solidFill>
              <a:latin typeface="Abadi" panose="020B0604020104020204" pitchFamily="34" charset="0"/>
            </a:endParaRPr>
          </a:p>
          <a:p>
            <a:pPr>
              <a:spcBef>
                <a:spcPts val="1400"/>
              </a:spcBef>
              <a:buClr>
                <a:srgbClr val="121619"/>
              </a:buClr>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08748" y="1331426"/>
            <a:ext cx="11483251" cy="72140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4000" dirty="0">
                <a:solidFill>
                  <a:srgbClr val="0B49CB"/>
                </a:solidFill>
                <a:latin typeface="Abadi"/>
              </a:rPr>
              <a:t>Executive Summary</a:t>
            </a:r>
          </a:p>
          <a:p>
            <a:pPr>
              <a:lnSpc>
                <a:spcPct val="120000"/>
              </a:lnSpc>
              <a:spcBef>
                <a:spcPts val="1400"/>
              </a:spcBef>
              <a:buSzPct val="60000"/>
              <a:defRPr/>
            </a:pPr>
            <a:r>
              <a:rPr lang="en-US" sz="1800" b="1" dirty="0">
                <a:solidFill>
                  <a:schemeClr val="accent3">
                    <a:lumMod val="25000"/>
                  </a:schemeClr>
                </a:solidFill>
                <a:latin typeface="Abadi"/>
              </a:rPr>
              <a:t>Data collection methodology</a:t>
            </a:r>
            <a:r>
              <a:rPr lang="en-US" sz="1800" dirty="0">
                <a:solidFill>
                  <a:schemeClr val="accent3">
                    <a:lumMod val="25000"/>
                  </a:schemeClr>
                </a:solidFill>
                <a:latin typeface="Abadi"/>
              </a:rPr>
              <a:t>:	</a:t>
            </a:r>
            <a:r>
              <a:rPr kumimoji="0" lang="en-US" sz="1800" b="0" i="0" u="none" strike="noStrike" kern="1200" cap="none" spc="0" normalizeH="0" baseline="0" noProof="0" dirty="0">
                <a:ln>
                  <a:noFill/>
                </a:ln>
                <a:solidFill>
                  <a:schemeClr val="tx1"/>
                </a:solidFill>
                <a:effectLst/>
                <a:uLnTx/>
                <a:uFillTx/>
                <a:latin typeface="Abadi"/>
                <a:ea typeface="+mn-ea"/>
                <a:cs typeface="+mn-cs"/>
              </a:rPr>
              <a:t>Data was collected using a SpaceX API to send a get request to a defined URL or by using the HTML Web Scraping API BeautifulSoup </a:t>
            </a:r>
          </a:p>
          <a:p>
            <a:pPr>
              <a:lnSpc>
                <a:spcPct val="120000"/>
              </a:lnSpc>
              <a:spcBef>
                <a:spcPts val="1400"/>
              </a:spcBef>
              <a:buSzPct val="60000"/>
              <a:defRPr/>
            </a:pPr>
            <a:r>
              <a:rPr lang="en-US" sz="1800" b="1" dirty="0">
                <a:solidFill>
                  <a:schemeClr val="accent3">
                    <a:lumMod val="25000"/>
                  </a:schemeClr>
                </a:solidFill>
                <a:latin typeface="Abadi"/>
              </a:rPr>
              <a:t>Perform data wrangling</a:t>
            </a:r>
            <a:r>
              <a:rPr lang="en-US" sz="1800" dirty="0">
                <a:solidFill>
                  <a:schemeClr val="accent3">
                    <a:lumMod val="25000"/>
                  </a:schemeClr>
                </a:solidFill>
                <a:latin typeface="Abadi"/>
              </a:rPr>
              <a:t>:	</a:t>
            </a:r>
            <a:r>
              <a:rPr lang="en-US" sz="1800" dirty="0">
                <a:solidFill>
                  <a:schemeClr val="tx1"/>
                </a:solidFill>
                <a:latin typeface="Abadi"/>
              </a:rPr>
              <a:t>Data was first Normalized, then filtered for desired information, sampled to explore what further wrangling needed to be performed including the removal of null values, and finally put into a searchable data frame. One Hot Encoding was used to perform these tasks.</a:t>
            </a:r>
          </a:p>
          <a:p>
            <a:pPr>
              <a:lnSpc>
                <a:spcPct val="120000"/>
              </a:lnSpc>
              <a:spcBef>
                <a:spcPts val="1400"/>
              </a:spcBef>
              <a:buSzPct val="80000"/>
            </a:pPr>
            <a:r>
              <a:rPr lang="en-US" sz="1800" b="1"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b="1" dirty="0">
                <a:solidFill>
                  <a:schemeClr val="accent3">
                    <a:lumMod val="25000"/>
                  </a:schemeClr>
                </a:solidFill>
                <a:latin typeface="Abadi"/>
              </a:rPr>
              <a:t>Perform interactive visual analytics using Folium and Plotly Dash</a:t>
            </a:r>
          </a:p>
          <a:p>
            <a:pPr>
              <a:lnSpc>
                <a:spcPct val="120000"/>
              </a:lnSpc>
              <a:spcBef>
                <a:spcPts val="1400"/>
              </a:spcBef>
            </a:pPr>
            <a:r>
              <a:rPr lang="en-US" sz="1800" b="1"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1800" b="1" dirty="0">
                <a:solidFill>
                  <a:schemeClr val="accent3">
                    <a:lumMod val="25000"/>
                  </a:schemeClr>
                </a:solidFill>
                <a:latin typeface="Abadi"/>
              </a:rPr>
              <a:t>	</a:t>
            </a:r>
            <a:r>
              <a:rPr lang="en-US" sz="1800" dirty="0">
                <a:solidFill>
                  <a:schemeClr val="tx1"/>
                </a:solidFill>
                <a:latin typeface="Abadi"/>
              </a:rPr>
              <a:t>Determine the model that performs the best</a:t>
            </a:r>
          </a:p>
          <a:p>
            <a:pPr lvl="1">
              <a:lnSpc>
                <a:spcPct val="120000"/>
              </a:lnSpc>
              <a:spcBef>
                <a:spcPts val="1400"/>
              </a:spcBef>
            </a:pPr>
            <a:endParaRPr lang="en-US" sz="18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72075" y="1792288"/>
            <a:ext cx="7019925"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886325"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 Data using SpaceX REST API using the “Get” request from 4 endpoints on a SpaceX URL and normalize into a data frame.</a:t>
            </a:r>
          </a:p>
          <a:p>
            <a:pPr>
              <a:lnSpc>
                <a:spcPct val="100000"/>
              </a:lnSpc>
              <a:spcBef>
                <a:spcPts val="1400"/>
              </a:spcBef>
            </a:pPr>
            <a:r>
              <a:rPr lang="en-US" sz="2200" dirty="0">
                <a:solidFill>
                  <a:schemeClr val="accent3">
                    <a:lumMod val="25000"/>
                  </a:schemeClr>
                </a:solidFill>
                <a:latin typeface="Abadi" panose="020B0604020104020204" pitchFamily="34" charset="0"/>
              </a:rPr>
              <a:t>Collect Data using HTML websites and BeautifulSoup and parse data into a panda data frame.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External Reference:</a:t>
            </a:r>
          </a:p>
          <a:p>
            <a:pPr>
              <a:lnSpc>
                <a:spcPct val="100000"/>
              </a:lnSpc>
              <a:spcBef>
                <a:spcPts val="1400"/>
              </a:spcBef>
            </a:pPr>
            <a:r>
              <a:rPr lang="en-US" sz="2200" dirty="0">
                <a:solidFill>
                  <a:schemeClr val="accent3">
                    <a:lumMod val="25000"/>
                  </a:schemeClr>
                </a:solidFill>
                <a:latin typeface="Abadi"/>
                <a:hlinkClick r:id="rId3"/>
              </a:rPr>
              <a:t> https://github.com/RMHUNC/Space-Y/blob/682bdd1631419b129111edc9ecd4034bc7128a13/spacex-data-collection-api.ipynb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&amp; BeautifulSoup</a:t>
            </a:r>
          </a:p>
        </p:txBody>
      </p:sp>
      <p:sp>
        <p:nvSpPr>
          <p:cNvPr id="2" name="Flowchart: Terminator 1">
            <a:extLst>
              <a:ext uri="{FF2B5EF4-FFF2-40B4-BE49-F238E27FC236}">
                <a16:creationId xmlns:a16="http://schemas.microsoft.com/office/drawing/2014/main" id="{F366C372-DA05-16DC-1970-8C89912A5FF2}"/>
              </a:ext>
            </a:extLst>
          </p:cNvPr>
          <p:cNvSpPr/>
          <p:nvPr/>
        </p:nvSpPr>
        <p:spPr>
          <a:xfrm>
            <a:off x="5205000" y="2507850"/>
            <a:ext cx="1030778" cy="549049"/>
          </a:xfrm>
          <a:prstGeom prst="flowChartTermina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Flowchart: Terminator 6">
            <a:extLst>
              <a:ext uri="{FF2B5EF4-FFF2-40B4-BE49-F238E27FC236}">
                <a16:creationId xmlns:a16="http://schemas.microsoft.com/office/drawing/2014/main" id="{6CA2B137-9D1F-E48F-971A-EE93E7466392}"/>
              </a:ext>
            </a:extLst>
          </p:cNvPr>
          <p:cNvSpPr/>
          <p:nvPr/>
        </p:nvSpPr>
        <p:spPr>
          <a:xfrm>
            <a:off x="5206295" y="4863287"/>
            <a:ext cx="1030778" cy="549049"/>
          </a:xfrm>
          <a:prstGeom prst="flowChartTermina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Flowchart: Alternate Process 7">
            <a:extLst>
              <a:ext uri="{FF2B5EF4-FFF2-40B4-BE49-F238E27FC236}">
                <a16:creationId xmlns:a16="http://schemas.microsoft.com/office/drawing/2014/main" id="{DEDC9B25-6962-9425-3117-08135BABF5F1}"/>
              </a:ext>
            </a:extLst>
          </p:cNvPr>
          <p:cNvSpPr/>
          <p:nvPr/>
        </p:nvSpPr>
        <p:spPr>
          <a:xfrm>
            <a:off x="6416342" y="1857144"/>
            <a:ext cx="3276298" cy="272820"/>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Alternate Process 8">
            <a:extLst>
              <a:ext uri="{FF2B5EF4-FFF2-40B4-BE49-F238E27FC236}">
                <a16:creationId xmlns:a16="http://schemas.microsoft.com/office/drawing/2014/main" id="{F5EBF977-7A53-BDFC-7311-D4EB4D5F7889}"/>
              </a:ext>
            </a:extLst>
          </p:cNvPr>
          <p:cNvSpPr/>
          <p:nvPr/>
        </p:nvSpPr>
        <p:spPr>
          <a:xfrm>
            <a:off x="7097708" y="2311442"/>
            <a:ext cx="2889280" cy="212649"/>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Alternate Process 9">
            <a:extLst>
              <a:ext uri="{FF2B5EF4-FFF2-40B4-BE49-F238E27FC236}">
                <a16:creationId xmlns:a16="http://schemas.microsoft.com/office/drawing/2014/main" id="{B867F74B-2A82-7E48-0594-3A3089A417D1}"/>
              </a:ext>
            </a:extLst>
          </p:cNvPr>
          <p:cNvSpPr/>
          <p:nvPr/>
        </p:nvSpPr>
        <p:spPr>
          <a:xfrm>
            <a:off x="7099615" y="2691661"/>
            <a:ext cx="2889281" cy="217793"/>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Alternate Process 10">
            <a:extLst>
              <a:ext uri="{FF2B5EF4-FFF2-40B4-BE49-F238E27FC236}">
                <a16:creationId xmlns:a16="http://schemas.microsoft.com/office/drawing/2014/main" id="{C9EBCCEB-71B6-9A6B-FF04-39CC4CFA9CCA}"/>
              </a:ext>
            </a:extLst>
          </p:cNvPr>
          <p:cNvSpPr/>
          <p:nvPr/>
        </p:nvSpPr>
        <p:spPr>
          <a:xfrm>
            <a:off x="7085991" y="3108873"/>
            <a:ext cx="2889282" cy="185422"/>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F410C59-E369-00D2-C9E3-811001B82C0D}"/>
              </a:ext>
            </a:extLst>
          </p:cNvPr>
          <p:cNvCxnSpPr>
            <a:cxnSpLocks/>
            <a:endCxn id="8" idx="1"/>
          </p:cNvCxnSpPr>
          <p:nvPr/>
        </p:nvCxnSpPr>
        <p:spPr>
          <a:xfrm rot="5400000" flipH="1" flipV="1">
            <a:off x="6017339" y="2179068"/>
            <a:ext cx="584516" cy="213489"/>
          </a:xfrm>
          <a:prstGeom prst="bentConnector2">
            <a:avLst/>
          </a:prstGeom>
          <a:ln w="38100">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6">
            <a:extLst>
              <a:ext uri="{FF2B5EF4-FFF2-40B4-BE49-F238E27FC236}">
                <a16:creationId xmlns:a16="http://schemas.microsoft.com/office/drawing/2014/main" id="{2C58CC06-FE23-3D87-85E1-6D9B56E52B16}"/>
              </a:ext>
            </a:extLst>
          </p:cNvPr>
          <p:cNvCxnSpPr>
            <a:cxnSpLocks/>
          </p:cNvCxnSpPr>
          <p:nvPr/>
        </p:nvCxnSpPr>
        <p:spPr>
          <a:xfrm rot="16200000" flipH="1">
            <a:off x="6353609" y="2519714"/>
            <a:ext cx="1127040" cy="337724"/>
          </a:xfrm>
          <a:prstGeom prst="bentConnector2">
            <a:avLst/>
          </a:prstGeom>
          <a:ln w="38100">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16">
            <a:extLst>
              <a:ext uri="{FF2B5EF4-FFF2-40B4-BE49-F238E27FC236}">
                <a16:creationId xmlns:a16="http://schemas.microsoft.com/office/drawing/2014/main" id="{1AC7A4F4-446A-204C-A8F3-76BD30C7A0A7}"/>
              </a:ext>
            </a:extLst>
          </p:cNvPr>
          <p:cNvCxnSpPr>
            <a:cxnSpLocks/>
          </p:cNvCxnSpPr>
          <p:nvPr/>
        </p:nvCxnSpPr>
        <p:spPr>
          <a:xfrm flipV="1">
            <a:off x="6799508" y="2443557"/>
            <a:ext cx="337725" cy="7819"/>
          </a:xfrm>
          <a:prstGeom prst="bentConnector3">
            <a:avLst>
              <a:gd name="adj1" fmla="val 50000"/>
            </a:avLst>
          </a:prstGeom>
          <a:ln w="38100">
            <a:solidFill>
              <a:srgbClr val="FFFF00"/>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AD0D543D-EB73-6A22-4969-BF4C723ED928}"/>
              </a:ext>
            </a:extLst>
          </p:cNvPr>
          <p:cNvCxnSpPr>
            <a:cxnSpLocks/>
            <a:endCxn id="10" idx="1"/>
          </p:cNvCxnSpPr>
          <p:nvPr/>
        </p:nvCxnSpPr>
        <p:spPr>
          <a:xfrm rot="16200000" flipH="1">
            <a:off x="6618035" y="2318978"/>
            <a:ext cx="625434" cy="337726"/>
          </a:xfrm>
          <a:prstGeom prst="bentConnector2">
            <a:avLst/>
          </a:prstGeom>
          <a:ln w="38100">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2D9CBE08-CA3F-9C30-F8EB-146AFEC8B294}"/>
              </a:ext>
            </a:extLst>
          </p:cNvPr>
          <p:cNvSpPr txBox="1"/>
          <p:nvPr/>
        </p:nvSpPr>
        <p:spPr>
          <a:xfrm>
            <a:off x="5330625" y="2622971"/>
            <a:ext cx="697186" cy="369332"/>
          </a:xfrm>
          <a:prstGeom prst="rect">
            <a:avLst/>
          </a:prstGeom>
          <a:noFill/>
        </p:spPr>
        <p:txBody>
          <a:bodyPr wrap="square" rtlCol="0" anchor="ctr">
            <a:spAutoFit/>
          </a:bodyPr>
          <a:lstStyle/>
          <a:p>
            <a:pPr algn="ctr"/>
            <a:r>
              <a:rPr lang="en-US" dirty="0"/>
              <a:t>Start</a:t>
            </a:r>
          </a:p>
        </p:txBody>
      </p:sp>
      <p:sp>
        <p:nvSpPr>
          <p:cNvPr id="39" name="TextBox 38">
            <a:extLst>
              <a:ext uri="{FF2B5EF4-FFF2-40B4-BE49-F238E27FC236}">
                <a16:creationId xmlns:a16="http://schemas.microsoft.com/office/drawing/2014/main" id="{1E7C6AF7-DAC6-5663-22EA-3C7FA5D11899}"/>
              </a:ext>
            </a:extLst>
          </p:cNvPr>
          <p:cNvSpPr txBox="1"/>
          <p:nvPr/>
        </p:nvSpPr>
        <p:spPr>
          <a:xfrm>
            <a:off x="5348355" y="4970896"/>
            <a:ext cx="697186" cy="369332"/>
          </a:xfrm>
          <a:prstGeom prst="rect">
            <a:avLst/>
          </a:prstGeom>
          <a:noFill/>
        </p:spPr>
        <p:txBody>
          <a:bodyPr wrap="square" rtlCol="0" anchor="ctr">
            <a:spAutoFit/>
          </a:bodyPr>
          <a:lstStyle/>
          <a:p>
            <a:pPr algn="ctr"/>
            <a:r>
              <a:rPr lang="en-US" dirty="0"/>
              <a:t>Start</a:t>
            </a:r>
          </a:p>
        </p:txBody>
      </p:sp>
      <p:sp>
        <p:nvSpPr>
          <p:cNvPr id="40" name="TextBox 39">
            <a:extLst>
              <a:ext uri="{FF2B5EF4-FFF2-40B4-BE49-F238E27FC236}">
                <a16:creationId xmlns:a16="http://schemas.microsoft.com/office/drawing/2014/main" id="{D50EDBEF-62AB-FD83-89ED-9760D6E808EB}"/>
              </a:ext>
            </a:extLst>
          </p:cNvPr>
          <p:cNvSpPr txBox="1"/>
          <p:nvPr/>
        </p:nvSpPr>
        <p:spPr>
          <a:xfrm>
            <a:off x="6416342" y="1886963"/>
            <a:ext cx="2889280" cy="307777"/>
          </a:xfrm>
          <a:prstGeom prst="rect">
            <a:avLst/>
          </a:prstGeom>
          <a:noFill/>
        </p:spPr>
        <p:txBody>
          <a:bodyPr wrap="square" rtlCol="0">
            <a:spAutoFit/>
          </a:bodyPr>
          <a:lstStyle/>
          <a:p>
            <a:r>
              <a:rPr lang="en-US" sz="1400" b="1" dirty="0"/>
              <a:t>https://api.SpaceXdata.com/V4/</a:t>
            </a:r>
          </a:p>
        </p:txBody>
      </p:sp>
      <p:sp>
        <p:nvSpPr>
          <p:cNvPr id="52" name="TextBox 51">
            <a:extLst>
              <a:ext uri="{FF2B5EF4-FFF2-40B4-BE49-F238E27FC236}">
                <a16:creationId xmlns:a16="http://schemas.microsoft.com/office/drawing/2014/main" id="{7E723F22-51C1-DDB3-D17A-60A336241DA8}"/>
              </a:ext>
            </a:extLst>
          </p:cNvPr>
          <p:cNvSpPr txBox="1"/>
          <p:nvPr/>
        </p:nvSpPr>
        <p:spPr>
          <a:xfrm>
            <a:off x="7518253" y="3072091"/>
            <a:ext cx="2024758" cy="305660"/>
          </a:xfrm>
          <a:prstGeom prst="rect">
            <a:avLst/>
          </a:prstGeom>
          <a:noFill/>
        </p:spPr>
        <p:txBody>
          <a:bodyPr wrap="square" rtlCol="0">
            <a:spAutoFit/>
          </a:bodyPr>
          <a:lstStyle/>
          <a:p>
            <a:r>
              <a:rPr lang="en-US" sz="1400" b="1" dirty="0"/>
              <a:t>/cores</a:t>
            </a:r>
          </a:p>
        </p:txBody>
      </p:sp>
      <p:sp>
        <p:nvSpPr>
          <p:cNvPr id="53" name="TextBox 52">
            <a:extLst>
              <a:ext uri="{FF2B5EF4-FFF2-40B4-BE49-F238E27FC236}">
                <a16:creationId xmlns:a16="http://schemas.microsoft.com/office/drawing/2014/main" id="{48B69985-3EB8-7674-6A9A-CFCB5DFC260A}"/>
              </a:ext>
            </a:extLst>
          </p:cNvPr>
          <p:cNvSpPr txBox="1"/>
          <p:nvPr/>
        </p:nvSpPr>
        <p:spPr>
          <a:xfrm>
            <a:off x="7598624" y="2232028"/>
            <a:ext cx="2040371" cy="307777"/>
          </a:xfrm>
          <a:prstGeom prst="rect">
            <a:avLst/>
          </a:prstGeom>
          <a:noFill/>
        </p:spPr>
        <p:txBody>
          <a:bodyPr wrap="square" rtlCol="0">
            <a:spAutoFit/>
          </a:bodyPr>
          <a:lstStyle/>
          <a:p>
            <a:r>
              <a:rPr lang="en-US" sz="1400" b="1" dirty="0"/>
              <a:t>/capsules</a:t>
            </a:r>
          </a:p>
        </p:txBody>
      </p:sp>
      <p:sp>
        <p:nvSpPr>
          <p:cNvPr id="54" name="TextBox 53">
            <a:extLst>
              <a:ext uri="{FF2B5EF4-FFF2-40B4-BE49-F238E27FC236}">
                <a16:creationId xmlns:a16="http://schemas.microsoft.com/office/drawing/2014/main" id="{3708FE1A-089C-7344-C4FB-2278BC0DA8E0}"/>
              </a:ext>
            </a:extLst>
          </p:cNvPr>
          <p:cNvSpPr txBox="1"/>
          <p:nvPr/>
        </p:nvSpPr>
        <p:spPr>
          <a:xfrm>
            <a:off x="7249244" y="2654807"/>
            <a:ext cx="2024758" cy="305660"/>
          </a:xfrm>
          <a:prstGeom prst="rect">
            <a:avLst/>
          </a:prstGeom>
          <a:noFill/>
        </p:spPr>
        <p:txBody>
          <a:bodyPr wrap="square" rtlCol="0">
            <a:spAutoFit/>
          </a:bodyPr>
          <a:lstStyle/>
          <a:p>
            <a:pPr algn="ctr"/>
            <a:r>
              <a:rPr lang="en-US" sz="1400" b="1" dirty="0"/>
              <a:t>/launches/past</a:t>
            </a:r>
          </a:p>
        </p:txBody>
      </p:sp>
      <p:sp>
        <p:nvSpPr>
          <p:cNvPr id="55" name="Flowchart: Magnetic Disk 54">
            <a:extLst>
              <a:ext uri="{FF2B5EF4-FFF2-40B4-BE49-F238E27FC236}">
                <a16:creationId xmlns:a16="http://schemas.microsoft.com/office/drawing/2014/main" id="{2BD8DBF9-F321-98F2-D93C-F9B2DB96BF76}"/>
              </a:ext>
            </a:extLst>
          </p:cNvPr>
          <p:cNvSpPr/>
          <p:nvPr/>
        </p:nvSpPr>
        <p:spPr>
          <a:xfrm>
            <a:off x="10933055" y="2271776"/>
            <a:ext cx="1052945" cy="1071721"/>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6" name="Flowchart: Decision 55">
            <a:extLst>
              <a:ext uri="{FF2B5EF4-FFF2-40B4-BE49-F238E27FC236}">
                <a16:creationId xmlns:a16="http://schemas.microsoft.com/office/drawing/2014/main" id="{A904D95F-115E-0B19-4269-36A2C2828B97}"/>
              </a:ext>
            </a:extLst>
          </p:cNvPr>
          <p:cNvSpPr/>
          <p:nvPr/>
        </p:nvSpPr>
        <p:spPr>
          <a:xfrm>
            <a:off x="7732883" y="4697093"/>
            <a:ext cx="1595498" cy="999860"/>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7" name="TextBox 56">
            <a:extLst>
              <a:ext uri="{FF2B5EF4-FFF2-40B4-BE49-F238E27FC236}">
                <a16:creationId xmlns:a16="http://schemas.microsoft.com/office/drawing/2014/main" id="{F07632CA-D583-91C8-9E7D-66A3F2219F51}"/>
              </a:ext>
            </a:extLst>
          </p:cNvPr>
          <p:cNvSpPr txBox="1"/>
          <p:nvPr/>
        </p:nvSpPr>
        <p:spPr>
          <a:xfrm>
            <a:off x="8054491" y="4970896"/>
            <a:ext cx="882377" cy="584775"/>
          </a:xfrm>
          <a:prstGeom prst="rect">
            <a:avLst/>
          </a:prstGeom>
          <a:noFill/>
        </p:spPr>
        <p:txBody>
          <a:bodyPr wrap="square" rtlCol="0">
            <a:spAutoFit/>
          </a:bodyPr>
          <a:lstStyle/>
          <a:p>
            <a:pPr algn="ctr"/>
            <a:r>
              <a:rPr lang="en-US" dirty="0"/>
              <a:t>HTML</a:t>
            </a:r>
          </a:p>
          <a:p>
            <a:pPr algn="ctr"/>
            <a:r>
              <a:rPr lang="en-US" sz="1400" dirty="0"/>
              <a:t>(Wiki)</a:t>
            </a:r>
          </a:p>
        </p:txBody>
      </p:sp>
      <p:cxnSp>
        <p:nvCxnSpPr>
          <p:cNvPr id="58" name="Straight Arrow Connector 57">
            <a:extLst>
              <a:ext uri="{FF2B5EF4-FFF2-40B4-BE49-F238E27FC236}">
                <a16:creationId xmlns:a16="http://schemas.microsoft.com/office/drawing/2014/main" id="{E045A01C-EF62-B12A-57B5-A3B17CF6A7CF}"/>
              </a:ext>
            </a:extLst>
          </p:cNvPr>
          <p:cNvCxnSpPr>
            <a:cxnSpLocks/>
          </p:cNvCxnSpPr>
          <p:nvPr/>
        </p:nvCxnSpPr>
        <p:spPr>
          <a:xfrm>
            <a:off x="9779655" y="1986395"/>
            <a:ext cx="1125974" cy="821242"/>
          </a:xfrm>
          <a:prstGeom prst="bentConnector3">
            <a:avLst>
              <a:gd name="adj1" fmla="val 50000"/>
            </a:avLst>
          </a:prstGeom>
          <a:ln w="38100">
            <a:solidFill>
              <a:srgbClr val="FFFF00"/>
            </a:solidFill>
            <a:tailEnd type="triangle" w="lg" len="med"/>
          </a:ln>
        </p:spPr>
        <p:style>
          <a:lnRef idx="3">
            <a:schemeClr val="dk1"/>
          </a:lnRef>
          <a:fillRef idx="0">
            <a:schemeClr val="dk1"/>
          </a:fillRef>
          <a:effectRef idx="2">
            <a:schemeClr val="dk1"/>
          </a:effectRef>
          <a:fontRef idx="minor">
            <a:schemeClr val="tx1"/>
          </a:fontRef>
        </p:style>
      </p:cxnSp>
      <p:cxnSp>
        <p:nvCxnSpPr>
          <p:cNvPr id="60" name="Straight Arrow Connector 57">
            <a:extLst>
              <a:ext uri="{FF2B5EF4-FFF2-40B4-BE49-F238E27FC236}">
                <a16:creationId xmlns:a16="http://schemas.microsoft.com/office/drawing/2014/main" id="{7B06B97A-C080-6F31-BADC-4EECC50B4B7B}"/>
              </a:ext>
            </a:extLst>
          </p:cNvPr>
          <p:cNvCxnSpPr>
            <a:cxnSpLocks/>
            <a:stCxn id="9" idx="3"/>
          </p:cNvCxnSpPr>
          <p:nvPr/>
        </p:nvCxnSpPr>
        <p:spPr>
          <a:xfrm flipV="1">
            <a:off x="9986988" y="2417766"/>
            <a:ext cx="326009" cy="1"/>
          </a:xfrm>
          <a:prstGeom prst="bentConnector3">
            <a:avLst>
              <a:gd name="adj1" fmla="val 50000"/>
            </a:avLst>
          </a:prstGeom>
          <a:ln w="38100">
            <a:solidFill>
              <a:srgbClr val="FFFF00"/>
            </a:solidFill>
            <a:tailEnd type="none"/>
          </a:ln>
        </p:spPr>
        <p:style>
          <a:lnRef idx="3">
            <a:schemeClr val="dk1"/>
          </a:lnRef>
          <a:fillRef idx="0">
            <a:schemeClr val="dk1"/>
          </a:fillRef>
          <a:effectRef idx="2">
            <a:schemeClr val="dk1"/>
          </a:effectRef>
          <a:fontRef idx="minor">
            <a:schemeClr val="tx1"/>
          </a:fontRef>
        </p:style>
      </p:cxnSp>
      <p:cxnSp>
        <p:nvCxnSpPr>
          <p:cNvPr id="64" name="Straight Arrow Connector 57">
            <a:extLst>
              <a:ext uri="{FF2B5EF4-FFF2-40B4-BE49-F238E27FC236}">
                <a16:creationId xmlns:a16="http://schemas.microsoft.com/office/drawing/2014/main" id="{815C793E-E8AD-1E87-CCDD-2486806FF705}"/>
              </a:ext>
            </a:extLst>
          </p:cNvPr>
          <p:cNvCxnSpPr>
            <a:cxnSpLocks/>
            <a:stCxn id="10" idx="3"/>
          </p:cNvCxnSpPr>
          <p:nvPr/>
        </p:nvCxnSpPr>
        <p:spPr>
          <a:xfrm flipV="1">
            <a:off x="9988896" y="2800557"/>
            <a:ext cx="916733" cy="1"/>
          </a:xfrm>
          <a:prstGeom prst="straightConnector1">
            <a:avLst/>
          </a:prstGeom>
          <a:ln w="41275">
            <a:solidFill>
              <a:srgbClr val="FFFF00"/>
            </a:solidFill>
            <a:tailEnd type="none" w="lg" len="med"/>
          </a:ln>
        </p:spPr>
        <p:style>
          <a:lnRef idx="3">
            <a:schemeClr val="dk1"/>
          </a:lnRef>
          <a:fillRef idx="0">
            <a:schemeClr val="dk1"/>
          </a:fillRef>
          <a:effectRef idx="2">
            <a:schemeClr val="dk1"/>
          </a:effectRef>
          <a:fontRef idx="minor">
            <a:schemeClr val="tx1"/>
          </a:fontRef>
        </p:style>
      </p:cxnSp>
      <p:cxnSp>
        <p:nvCxnSpPr>
          <p:cNvPr id="68" name="Straight Arrow Connector 57">
            <a:extLst>
              <a:ext uri="{FF2B5EF4-FFF2-40B4-BE49-F238E27FC236}">
                <a16:creationId xmlns:a16="http://schemas.microsoft.com/office/drawing/2014/main" id="{318E039A-3D1F-8F83-0A99-E44134CFEA0D}"/>
              </a:ext>
            </a:extLst>
          </p:cNvPr>
          <p:cNvCxnSpPr>
            <a:cxnSpLocks/>
          </p:cNvCxnSpPr>
          <p:nvPr/>
        </p:nvCxnSpPr>
        <p:spPr>
          <a:xfrm rot="5400000" flipH="1" flipV="1">
            <a:off x="10010636" y="2875324"/>
            <a:ext cx="351658" cy="312354"/>
          </a:xfrm>
          <a:prstGeom prst="bentConnector3">
            <a:avLst>
              <a:gd name="adj1" fmla="val 2723"/>
            </a:avLst>
          </a:prstGeom>
          <a:ln w="38100">
            <a:solidFill>
              <a:srgbClr val="FFFF00"/>
            </a:solidFill>
            <a:tailEnd type="non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104581C4-DAB2-CDE4-C679-E72199807F23}"/>
              </a:ext>
            </a:extLst>
          </p:cNvPr>
          <p:cNvSpPr txBox="1"/>
          <p:nvPr/>
        </p:nvSpPr>
        <p:spPr>
          <a:xfrm>
            <a:off x="10837573" y="2662263"/>
            <a:ext cx="1243907" cy="646331"/>
          </a:xfrm>
          <a:prstGeom prst="rect">
            <a:avLst/>
          </a:prstGeom>
          <a:noFill/>
        </p:spPr>
        <p:txBody>
          <a:bodyPr wrap="square" rtlCol="0">
            <a:spAutoFit/>
          </a:bodyPr>
          <a:lstStyle/>
          <a:p>
            <a:pPr algn="ctr"/>
            <a:r>
              <a:rPr lang="en-US" dirty="0"/>
              <a:t>Response</a:t>
            </a:r>
          </a:p>
          <a:p>
            <a:pPr algn="ctr"/>
            <a:r>
              <a:rPr lang="en-US" dirty="0"/>
              <a:t>(json)</a:t>
            </a:r>
          </a:p>
        </p:txBody>
      </p:sp>
      <p:cxnSp>
        <p:nvCxnSpPr>
          <p:cNvPr id="89" name="Straight Arrow Connector 88">
            <a:extLst>
              <a:ext uri="{FF2B5EF4-FFF2-40B4-BE49-F238E27FC236}">
                <a16:creationId xmlns:a16="http://schemas.microsoft.com/office/drawing/2014/main" id="{9BB59BED-CFEF-B2E4-38A9-4ED819EA6E57}"/>
              </a:ext>
            </a:extLst>
          </p:cNvPr>
          <p:cNvCxnSpPr>
            <a:cxnSpLocks/>
            <a:endCxn id="56" idx="1"/>
          </p:cNvCxnSpPr>
          <p:nvPr/>
        </p:nvCxnSpPr>
        <p:spPr>
          <a:xfrm>
            <a:off x="6235778" y="5187300"/>
            <a:ext cx="1497105" cy="9723"/>
          </a:xfrm>
          <a:prstGeom prst="straightConnector1">
            <a:avLst/>
          </a:prstGeom>
          <a:ln w="38100">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93" name="Flowchart: Magnetic Disk 92">
            <a:extLst>
              <a:ext uri="{FF2B5EF4-FFF2-40B4-BE49-F238E27FC236}">
                <a16:creationId xmlns:a16="http://schemas.microsoft.com/office/drawing/2014/main" id="{22943736-F583-4DD2-7D74-1081977E8308}"/>
              </a:ext>
            </a:extLst>
          </p:cNvPr>
          <p:cNvSpPr/>
          <p:nvPr/>
        </p:nvSpPr>
        <p:spPr>
          <a:xfrm>
            <a:off x="10905629" y="4677648"/>
            <a:ext cx="1052945" cy="999860"/>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96" name="Straight Arrow Connector 95">
            <a:extLst>
              <a:ext uri="{FF2B5EF4-FFF2-40B4-BE49-F238E27FC236}">
                <a16:creationId xmlns:a16="http://schemas.microsoft.com/office/drawing/2014/main" id="{170FCBCC-C8B1-AD3E-02FA-C27C7D6A99F2}"/>
              </a:ext>
            </a:extLst>
          </p:cNvPr>
          <p:cNvCxnSpPr>
            <a:cxnSpLocks/>
            <a:stCxn id="56" idx="3"/>
            <a:endCxn id="93" idx="2"/>
          </p:cNvCxnSpPr>
          <p:nvPr/>
        </p:nvCxnSpPr>
        <p:spPr>
          <a:xfrm flipV="1">
            <a:off x="9328381" y="5177578"/>
            <a:ext cx="1577248" cy="19445"/>
          </a:xfrm>
          <a:prstGeom prst="straightConnector1">
            <a:avLst/>
          </a:prstGeom>
          <a:ln w="38100">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105" name="TextBox 104">
            <a:extLst>
              <a:ext uri="{FF2B5EF4-FFF2-40B4-BE49-F238E27FC236}">
                <a16:creationId xmlns:a16="http://schemas.microsoft.com/office/drawing/2014/main" id="{C8C2CA96-67E9-E78B-4BF8-46905EEC0F2F}"/>
              </a:ext>
            </a:extLst>
          </p:cNvPr>
          <p:cNvSpPr txBox="1"/>
          <p:nvPr/>
        </p:nvSpPr>
        <p:spPr>
          <a:xfrm>
            <a:off x="10883495" y="4976265"/>
            <a:ext cx="1243907" cy="584775"/>
          </a:xfrm>
          <a:prstGeom prst="rect">
            <a:avLst/>
          </a:prstGeom>
          <a:noFill/>
        </p:spPr>
        <p:txBody>
          <a:bodyPr wrap="square" rtlCol="0">
            <a:spAutoFit/>
          </a:bodyPr>
          <a:lstStyle/>
          <a:p>
            <a:r>
              <a:rPr lang="en-US" dirty="0"/>
              <a:t>Response</a:t>
            </a:r>
          </a:p>
          <a:p>
            <a:r>
              <a:rPr lang="en-US" sz="1400" dirty="0"/>
              <a:t>(soup pd df)</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 y="1468840"/>
            <a:ext cx="5685905" cy="4698110"/>
          </a:xfrm>
          <a:prstGeom prst="rect">
            <a:avLst/>
          </a:prstGeom>
        </p:spPr>
        <p:txBody>
          <a:bodyPr lIns="91440" tIns="45720" rIns="91440" bIns="45720" anchor="t">
            <a:no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Scraping (cleaning) Process:</a:t>
            </a:r>
          </a:p>
          <a:p>
            <a:pPr marL="457200" indent="-457200">
              <a:lnSpc>
                <a:spcPct val="100000"/>
              </a:lnSpc>
              <a:spcBef>
                <a:spcPts val="1400"/>
              </a:spcBef>
              <a:buClr>
                <a:schemeClr val="tx1"/>
              </a:buClr>
              <a:buFont typeface="+mj-lt"/>
              <a:buAutoNum type="arabicPeriod"/>
            </a:pPr>
            <a:r>
              <a:rPr lang="en-US" sz="2000" dirty="0">
                <a:solidFill>
                  <a:schemeClr val="accent3">
                    <a:lumMod val="25000"/>
                  </a:schemeClr>
                </a:solidFill>
                <a:latin typeface="Abadi"/>
              </a:rPr>
              <a:t>Normalize the Data</a:t>
            </a:r>
          </a:p>
          <a:p>
            <a:pPr marL="457200" indent="-457200">
              <a:lnSpc>
                <a:spcPct val="100000"/>
              </a:lnSpc>
              <a:spcBef>
                <a:spcPts val="1400"/>
              </a:spcBef>
              <a:buClr>
                <a:schemeClr val="tx1"/>
              </a:buClr>
              <a:buFont typeface="+mj-lt"/>
              <a:buAutoNum type="arabicPeriod"/>
            </a:pPr>
            <a:r>
              <a:rPr lang="en-US" sz="2000" dirty="0">
                <a:solidFill>
                  <a:schemeClr val="accent3">
                    <a:lumMod val="25000"/>
                  </a:schemeClr>
                </a:solidFill>
                <a:latin typeface="Abadi"/>
              </a:rPr>
              <a:t>Filter the Data</a:t>
            </a:r>
          </a:p>
          <a:p>
            <a:pPr marL="457200" indent="-457200">
              <a:lnSpc>
                <a:spcPct val="100000"/>
              </a:lnSpc>
              <a:spcBef>
                <a:spcPts val="1400"/>
              </a:spcBef>
              <a:buClr>
                <a:schemeClr val="tx1"/>
              </a:buClr>
              <a:buFont typeface="+mj-lt"/>
              <a:buAutoNum type="arabicPeriod"/>
            </a:pPr>
            <a:r>
              <a:rPr lang="en-US" sz="2000" dirty="0">
                <a:solidFill>
                  <a:schemeClr val="accent3">
                    <a:lumMod val="25000"/>
                  </a:schemeClr>
                </a:solidFill>
                <a:latin typeface="Abadi"/>
              </a:rPr>
              <a:t>Sample the Data &amp; Clean further (deal w/nulls)</a:t>
            </a:r>
          </a:p>
          <a:p>
            <a:pPr marL="457200" indent="-457200">
              <a:lnSpc>
                <a:spcPct val="100000"/>
              </a:lnSpc>
              <a:spcBef>
                <a:spcPts val="1400"/>
              </a:spcBef>
              <a:buClr>
                <a:schemeClr val="tx1"/>
              </a:buClr>
              <a:buFont typeface="+mj-lt"/>
              <a:buAutoNum type="arabicPeriod"/>
            </a:pPr>
            <a:r>
              <a:rPr lang="en-US" sz="2000" dirty="0">
                <a:solidFill>
                  <a:schemeClr val="accent3">
                    <a:lumMod val="25000"/>
                  </a:schemeClr>
                </a:solidFill>
                <a:latin typeface="Abadi"/>
              </a:rPr>
              <a:t>Aggregate Data into Searchable DF</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External Reference</a:t>
            </a:r>
            <a:r>
              <a:rPr lang="en-US" sz="2200" dirty="0">
                <a:solidFill>
                  <a:schemeClr val="accent3">
                    <a:lumMod val="25000"/>
                  </a:schemeClr>
                </a:solidFill>
                <a:latin typeface="Abadi" panose="020B0604020104020204" pitchFamily="34" charset="0"/>
              </a:rPr>
              <a:t>:</a:t>
            </a:r>
          </a:p>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hlinkClick r:id="rId3"/>
              </a:rPr>
              <a:t>https://github.com/RMHUNC/Space-Y/blob/a5e9bbf2ebaea82112d6f515a61fdca55242cfb3/spacex-data_wrangling_jupyterlite.jupyterlite.ipynb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Wrangling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5" name="Flowchart: Magnetic Disk 4">
            <a:extLst>
              <a:ext uri="{FF2B5EF4-FFF2-40B4-BE49-F238E27FC236}">
                <a16:creationId xmlns:a16="http://schemas.microsoft.com/office/drawing/2014/main" id="{1F752AB3-DDB0-9FED-43E0-FC4E47B665A3}"/>
              </a:ext>
            </a:extLst>
          </p:cNvPr>
          <p:cNvSpPr/>
          <p:nvPr/>
        </p:nvSpPr>
        <p:spPr>
          <a:xfrm>
            <a:off x="6234545" y="2157413"/>
            <a:ext cx="2560320" cy="901671"/>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3C79D58B-D90D-F9BA-04C4-42A507D2B20E}"/>
              </a:ext>
            </a:extLst>
          </p:cNvPr>
          <p:cNvSpPr txBox="1"/>
          <p:nvPr/>
        </p:nvSpPr>
        <p:spPr>
          <a:xfrm>
            <a:off x="6346227" y="2443530"/>
            <a:ext cx="2244436" cy="615553"/>
          </a:xfrm>
          <a:prstGeom prst="rect">
            <a:avLst/>
          </a:prstGeom>
          <a:noFill/>
        </p:spPr>
        <p:txBody>
          <a:bodyPr wrap="square" rtlCol="0">
            <a:spAutoFit/>
          </a:bodyPr>
          <a:lstStyle/>
          <a:p>
            <a:pPr algn="ctr"/>
            <a:r>
              <a:rPr lang="en-US" sz="2000" b="1" dirty="0"/>
              <a:t>API Response</a:t>
            </a:r>
          </a:p>
          <a:p>
            <a:pPr algn="ctr"/>
            <a:r>
              <a:rPr lang="en-US" sz="1400" b="1" dirty="0"/>
              <a:t>(Normalize)</a:t>
            </a:r>
          </a:p>
        </p:txBody>
      </p:sp>
      <p:sp>
        <p:nvSpPr>
          <p:cNvPr id="8" name="TextBox 7">
            <a:extLst>
              <a:ext uri="{FF2B5EF4-FFF2-40B4-BE49-F238E27FC236}">
                <a16:creationId xmlns:a16="http://schemas.microsoft.com/office/drawing/2014/main" id="{86E5B96C-2219-F22F-17F8-B3DD36FB32CD}"/>
              </a:ext>
            </a:extLst>
          </p:cNvPr>
          <p:cNvSpPr txBox="1"/>
          <p:nvPr/>
        </p:nvSpPr>
        <p:spPr>
          <a:xfrm>
            <a:off x="6928118" y="2157413"/>
            <a:ext cx="1080654" cy="307777"/>
          </a:xfrm>
          <a:prstGeom prst="rect">
            <a:avLst/>
          </a:prstGeom>
          <a:noFill/>
        </p:spPr>
        <p:txBody>
          <a:bodyPr wrap="square" rtlCol="0">
            <a:spAutoFit/>
          </a:bodyPr>
          <a:lstStyle/>
          <a:p>
            <a:pPr algn="ctr"/>
            <a:r>
              <a:rPr lang="en-US" sz="1400" b="1" dirty="0"/>
              <a:t>Start</a:t>
            </a:r>
          </a:p>
        </p:txBody>
      </p:sp>
      <p:sp>
        <p:nvSpPr>
          <p:cNvPr id="9" name="Flowchart: Merge 8">
            <a:extLst>
              <a:ext uri="{FF2B5EF4-FFF2-40B4-BE49-F238E27FC236}">
                <a16:creationId xmlns:a16="http://schemas.microsoft.com/office/drawing/2014/main" id="{9E92195A-6190-E65B-C635-ED004880D01D}"/>
              </a:ext>
            </a:extLst>
          </p:cNvPr>
          <p:cNvSpPr/>
          <p:nvPr/>
        </p:nvSpPr>
        <p:spPr>
          <a:xfrm>
            <a:off x="6791498" y="3695902"/>
            <a:ext cx="1446414" cy="1666442"/>
          </a:xfrm>
          <a:prstGeom prst="flowChartMerg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6B05101-CC94-3E92-1154-0AAA76A4BEFC}"/>
              </a:ext>
            </a:extLst>
          </p:cNvPr>
          <p:cNvSpPr txBox="1"/>
          <p:nvPr/>
        </p:nvSpPr>
        <p:spPr>
          <a:xfrm>
            <a:off x="6855444" y="3683174"/>
            <a:ext cx="1583893" cy="369332"/>
          </a:xfrm>
          <a:prstGeom prst="rect">
            <a:avLst/>
          </a:prstGeom>
          <a:noFill/>
        </p:spPr>
        <p:txBody>
          <a:bodyPr wrap="square" rtlCol="0">
            <a:spAutoFit/>
          </a:bodyPr>
          <a:lstStyle/>
          <a:p>
            <a:r>
              <a:rPr lang="en-US" b="1" dirty="0"/>
              <a:t>Filter Data</a:t>
            </a:r>
          </a:p>
        </p:txBody>
      </p:sp>
      <p:cxnSp>
        <p:nvCxnSpPr>
          <p:cNvPr id="13" name="Straight Arrow Connector 12">
            <a:extLst>
              <a:ext uri="{FF2B5EF4-FFF2-40B4-BE49-F238E27FC236}">
                <a16:creationId xmlns:a16="http://schemas.microsoft.com/office/drawing/2014/main" id="{F0AECD51-0E8A-BAB6-8922-1BC9BAC53F93}"/>
              </a:ext>
            </a:extLst>
          </p:cNvPr>
          <p:cNvCxnSpPr>
            <a:cxnSpLocks/>
            <a:stCxn id="5" idx="3"/>
          </p:cNvCxnSpPr>
          <p:nvPr/>
        </p:nvCxnSpPr>
        <p:spPr>
          <a:xfrm>
            <a:off x="7514705" y="3059084"/>
            <a:ext cx="0" cy="62409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Card 14">
            <a:extLst>
              <a:ext uri="{FF2B5EF4-FFF2-40B4-BE49-F238E27FC236}">
                <a16:creationId xmlns:a16="http://schemas.microsoft.com/office/drawing/2014/main" id="{589A9815-7265-7472-453E-CB662C62E9F1}"/>
              </a:ext>
            </a:extLst>
          </p:cNvPr>
          <p:cNvSpPr/>
          <p:nvPr/>
        </p:nvSpPr>
        <p:spPr>
          <a:xfrm>
            <a:off x="8794865" y="3695903"/>
            <a:ext cx="1446414" cy="1666442"/>
          </a:xfrm>
          <a:prstGeom prst="flowChartPunchedCar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A49640DB-1DB4-8D5B-725A-35D89BADDD51}"/>
              </a:ext>
            </a:extLst>
          </p:cNvPr>
          <p:cNvCxnSpPr>
            <a:cxnSpLocks/>
            <a:stCxn id="9" idx="3"/>
          </p:cNvCxnSpPr>
          <p:nvPr/>
        </p:nvCxnSpPr>
        <p:spPr>
          <a:xfrm>
            <a:off x="7876309" y="4529123"/>
            <a:ext cx="875607"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F4D3784-8919-98D3-E842-AB750104FF4D}"/>
              </a:ext>
            </a:extLst>
          </p:cNvPr>
          <p:cNvSpPr txBox="1"/>
          <p:nvPr/>
        </p:nvSpPr>
        <p:spPr>
          <a:xfrm>
            <a:off x="9044247" y="3713515"/>
            <a:ext cx="1064029" cy="1631216"/>
          </a:xfrm>
          <a:prstGeom prst="rect">
            <a:avLst/>
          </a:prstGeom>
          <a:noFill/>
        </p:spPr>
        <p:txBody>
          <a:bodyPr wrap="square" rtlCol="0">
            <a:spAutoFit/>
          </a:bodyPr>
          <a:lstStyle/>
          <a:p>
            <a:pPr algn="ctr"/>
            <a:r>
              <a:rPr lang="en-US" b="1" dirty="0"/>
              <a:t>Sample</a:t>
            </a:r>
          </a:p>
          <a:p>
            <a:pPr algn="ctr"/>
            <a:r>
              <a:rPr lang="en-US" b="1" dirty="0"/>
              <a:t>Data &amp;</a:t>
            </a:r>
          </a:p>
          <a:p>
            <a:pPr algn="ctr"/>
            <a:r>
              <a:rPr lang="en-US" b="1" dirty="0"/>
              <a:t>Clean Further</a:t>
            </a:r>
          </a:p>
          <a:p>
            <a:pPr algn="ctr"/>
            <a:r>
              <a:rPr lang="en-US" sz="1400" b="1" dirty="0"/>
              <a:t>(remove nulls)</a:t>
            </a:r>
          </a:p>
        </p:txBody>
      </p:sp>
      <p:sp>
        <p:nvSpPr>
          <p:cNvPr id="20" name="Flowchart: Alternate Process 19">
            <a:extLst>
              <a:ext uri="{FF2B5EF4-FFF2-40B4-BE49-F238E27FC236}">
                <a16:creationId xmlns:a16="http://schemas.microsoft.com/office/drawing/2014/main" id="{40144712-D00C-659E-DAC5-837B924F13F5}"/>
              </a:ext>
            </a:extLst>
          </p:cNvPr>
          <p:cNvSpPr/>
          <p:nvPr/>
        </p:nvSpPr>
        <p:spPr>
          <a:xfrm>
            <a:off x="9388685" y="2124235"/>
            <a:ext cx="2011609" cy="833901"/>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713D9480-BF02-0A47-24DE-7909822A9D80}"/>
              </a:ext>
            </a:extLst>
          </p:cNvPr>
          <p:cNvCxnSpPr>
            <a:cxnSpLocks/>
            <a:stCxn id="15" idx="3"/>
          </p:cNvCxnSpPr>
          <p:nvPr/>
        </p:nvCxnSpPr>
        <p:spPr>
          <a:xfrm flipV="1">
            <a:off x="10241279" y="3059084"/>
            <a:ext cx="151326" cy="1470040"/>
          </a:xfrm>
          <a:prstGeom prst="bentConnector2">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0D1DB3-7CBD-CC4D-7B6E-02B8D37DAE2D}"/>
              </a:ext>
            </a:extLst>
          </p:cNvPr>
          <p:cNvSpPr txBox="1"/>
          <p:nvPr/>
        </p:nvSpPr>
        <p:spPr>
          <a:xfrm>
            <a:off x="9546272" y="2285082"/>
            <a:ext cx="1698798" cy="646331"/>
          </a:xfrm>
          <a:prstGeom prst="rect">
            <a:avLst/>
          </a:prstGeom>
          <a:noFill/>
        </p:spPr>
        <p:txBody>
          <a:bodyPr wrap="square" rtlCol="0">
            <a:spAutoFit/>
          </a:bodyPr>
          <a:lstStyle/>
          <a:p>
            <a:pPr algn="ctr"/>
            <a:r>
              <a:rPr lang="en-US" b="1" dirty="0"/>
              <a:t>Searchable</a:t>
            </a:r>
          </a:p>
          <a:p>
            <a:pPr algn="ctr"/>
            <a:r>
              <a:rPr lang="en-US" b="1" dirty="0"/>
              <a:t>Data Frame</a:t>
            </a: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7CF3-8311-BAA0-4553-E38A7A9B0BDE}"/>
              </a:ext>
            </a:extLst>
          </p:cNvPr>
          <p:cNvSpPr>
            <a:spLocks noGrp="1"/>
          </p:cNvSpPr>
          <p:nvPr>
            <p:ph type="title"/>
          </p:nvPr>
        </p:nvSpPr>
        <p:spPr>
          <a:xfrm>
            <a:off x="791636" y="561521"/>
            <a:ext cx="8596668" cy="652446"/>
          </a:xfrm>
        </p:spPr>
        <p:txBody>
          <a:bodyPr>
            <a:normAutofit fontScale="90000"/>
          </a:bodyPr>
          <a:lstStyle/>
          <a:p>
            <a:br>
              <a:rPr lang="en-US" dirty="0"/>
            </a:b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754075" y="2050667"/>
            <a:ext cx="4184035" cy="4245812"/>
          </a:xfrm>
          <a:prstGeom prst="rect">
            <a:avLst/>
          </a:prstGeom>
        </p:spPr>
        <p:txBody>
          <a:bodyPr lIns="91440" tIns="45720" rIns="91440" bIns="45720" anchor="t">
            <a:normAutofit fontScale="25000" lnSpcReduction="20000"/>
          </a:bodyPr>
          <a:lstStyle/>
          <a:p>
            <a:pPr marL="0" indent="0">
              <a:lnSpc>
                <a:spcPct val="100000"/>
              </a:lnSpc>
              <a:spcBef>
                <a:spcPts val="1400"/>
              </a:spcBef>
              <a:buNone/>
            </a:pPr>
            <a:r>
              <a:rPr lang="en-US" sz="5600" b="1" dirty="0">
                <a:solidFill>
                  <a:schemeClr val="accent3">
                    <a:lumMod val="25000"/>
                  </a:schemeClr>
                </a:solidFill>
                <a:latin typeface="Abadi"/>
              </a:rPr>
              <a:t>Scatterplot of Launch Number by Payload Mass overlayed by Success or Failure</a:t>
            </a:r>
          </a:p>
          <a:p>
            <a:pPr>
              <a:spcBef>
                <a:spcPts val="1400"/>
              </a:spcBef>
              <a:buFont typeface="Arial" panose="020B0604020202020204" pitchFamily="34" charset="0"/>
              <a:buChar char="•"/>
            </a:pPr>
            <a:r>
              <a:rPr lang="en-US" sz="5600" dirty="0">
                <a:solidFill>
                  <a:schemeClr val="accent3">
                    <a:lumMod val="25000"/>
                  </a:schemeClr>
                </a:solidFill>
                <a:latin typeface="Abadi"/>
              </a:rPr>
              <a:t>This was done to see if the first stage was more likely to land successfully as the flight number increased, and how payload mass affected the likelihood of a successful first stage return.</a:t>
            </a:r>
          </a:p>
          <a:p>
            <a:pPr marL="0" indent="0">
              <a:lnSpc>
                <a:spcPct val="100000"/>
              </a:lnSpc>
              <a:spcBef>
                <a:spcPts val="1400"/>
              </a:spcBef>
              <a:buNone/>
            </a:pPr>
            <a:r>
              <a:rPr lang="en-US" sz="5600" b="1" dirty="0">
                <a:solidFill>
                  <a:schemeClr val="accent3">
                    <a:lumMod val="25000"/>
                  </a:schemeClr>
                </a:solidFill>
                <a:latin typeface="Abadi"/>
              </a:rPr>
              <a:t>Flight Number Versus Launch Site</a:t>
            </a:r>
            <a:r>
              <a:rPr lang="en-US" sz="2000" dirty="0">
                <a:solidFill>
                  <a:schemeClr val="accent3">
                    <a:lumMod val="25000"/>
                  </a:schemeClr>
                </a:solidFill>
                <a:latin typeface="Abadi"/>
              </a:rPr>
              <a:t>:  </a:t>
            </a:r>
          </a:p>
          <a:p>
            <a:pPr>
              <a:lnSpc>
                <a:spcPct val="100000"/>
              </a:lnSpc>
              <a:spcBef>
                <a:spcPts val="1400"/>
              </a:spcBef>
              <a:buFont typeface="Arial" panose="020B0604020202020204" pitchFamily="34" charset="0"/>
              <a:buChar char="•"/>
            </a:pPr>
            <a:r>
              <a:rPr lang="en-US" sz="5600" dirty="0">
                <a:solidFill>
                  <a:schemeClr val="accent3">
                    <a:lumMod val="25000"/>
                  </a:schemeClr>
                </a:solidFill>
                <a:latin typeface="Abadi"/>
              </a:rPr>
              <a:t>To see if there is a correlation between flight number and launch site</a:t>
            </a:r>
          </a:p>
          <a:p>
            <a:pPr marL="0" indent="0">
              <a:lnSpc>
                <a:spcPct val="100000"/>
              </a:lnSpc>
              <a:spcBef>
                <a:spcPts val="1400"/>
              </a:spcBef>
              <a:buNone/>
            </a:pPr>
            <a:r>
              <a:rPr lang="en-US" sz="5600" b="1" dirty="0">
                <a:solidFill>
                  <a:schemeClr val="accent3">
                    <a:lumMod val="25000"/>
                  </a:schemeClr>
                </a:solidFill>
                <a:latin typeface="Abadi"/>
              </a:rPr>
              <a:t>Payload Size Versus Launch Site:  </a:t>
            </a:r>
          </a:p>
          <a:p>
            <a:pPr>
              <a:spcBef>
                <a:spcPts val="1400"/>
              </a:spcBef>
              <a:buFont typeface="Arial" panose="020B0604020202020204" pitchFamily="34" charset="0"/>
              <a:buChar char="•"/>
            </a:pPr>
            <a:r>
              <a:rPr lang="en-US" sz="5600" dirty="0">
                <a:solidFill>
                  <a:schemeClr val="accent3">
                    <a:lumMod val="25000"/>
                  </a:schemeClr>
                </a:solidFill>
                <a:latin typeface="Abadi"/>
              </a:rPr>
              <a:t>To see if payload size determined the launch site</a:t>
            </a:r>
          </a:p>
          <a:p>
            <a:pPr marL="0" indent="0">
              <a:lnSpc>
                <a:spcPct val="100000"/>
              </a:lnSpc>
              <a:spcBef>
                <a:spcPts val="1400"/>
              </a:spcBef>
              <a:buNone/>
            </a:pPr>
            <a:r>
              <a:rPr lang="en-US" sz="5600" b="1" dirty="0">
                <a:solidFill>
                  <a:schemeClr val="accent3">
                    <a:lumMod val="25000"/>
                  </a:schemeClr>
                </a:solidFill>
                <a:latin typeface="Abadi"/>
              </a:rPr>
              <a:t>Average Success Rate Versus Orbit (Bar): </a:t>
            </a:r>
          </a:p>
          <a:p>
            <a:pPr>
              <a:lnSpc>
                <a:spcPct val="100000"/>
              </a:lnSpc>
              <a:spcBef>
                <a:spcPts val="1400"/>
              </a:spcBef>
              <a:buFont typeface="Arial" panose="020B0604020202020204" pitchFamily="34" charset="0"/>
              <a:buChar char="•"/>
            </a:pPr>
            <a:r>
              <a:rPr lang="en-US" sz="5600" dirty="0">
                <a:solidFill>
                  <a:schemeClr val="accent3">
                    <a:lumMod val="25000"/>
                  </a:schemeClr>
                </a:solidFill>
                <a:latin typeface="Abadi"/>
              </a:rPr>
              <a:t>To see if some Orbits have a higher rate of success</a:t>
            </a:r>
          </a:p>
          <a:p>
            <a:pPr marL="0" indent="0">
              <a:buNone/>
            </a:pPr>
            <a:endParaRPr lang="en-US" dirty="0"/>
          </a:p>
        </p:txBody>
      </p:sp>
      <p:sp>
        <p:nvSpPr>
          <p:cNvPr id="6" name="Content Placeholder 5">
            <a:extLst>
              <a:ext uri="{FF2B5EF4-FFF2-40B4-BE49-F238E27FC236}">
                <a16:creationId xmlns:a16="http://schemas.microsoft.com/office/drawing/2014/main" id="{DD82ACA0-BF6C-D2DC-0A16-9353E23D04FB}"/>
              </a:ext>
            </a:extLst>
          </p:cNvPr>
          <p:cNvSpPr>
            <a:spLocks noGrp="1"/>
          </p:cNvSpPr>
          <p:nvPr>
            <p:ph sz="half" idx="2"/>
          </p:nvPr>
        </p:nvSpPr>
        <p:spPr>
          <a:xfrm>
            <a:off x="5628929" y="2050667"/>
            <a:ext cx="4184034" cy="4245813"/>
          </a:xfrm>
        </p:spPr>
        <p:txBody>
          <a:bodyPr>
            <a:normAutofit fontScale="25000" lnSpcReduction="20000"/>
          </a:bodyPr>
          <a:lstStyle/>
          <a:p>
            <a:pPr marL="0" indent="0">
              <a:lnSpc>
                <a:spcPct val="100000"/>
              </a:lnSpc>
              <a:spcBef>
                <a:spcPts val="1400"/>
              </a:spcBef>
              <a:buNone/>
            </a:pPr>
            <a:r>
              <a:rPr lang="en-US" sz="5600" b="1" dirty="0">
                <a:solidFill>
                  <a:schemeClr val="accent3">
                    <a:lumMod val="25000"/>
                  </a:schemeClr>
                </a:solidFill>
                <a:latin typeface="Abadi"/>
              </a:rPr>
              <a:t>Flight Number Versus Orbit Type</a:t>
            </a:r>
            <a:r>
              <a:rPr lang="en-US" sz="2000" dirty="0">
                <a:solidFill>
                  <a:schemeClr val="accent3">
                    <a:lumMod val="25000"/>
                  </a:schemeClr>
                </a:solidFill>
                <a:latin typeface="Abadi"/>
              </a:rPr>
              <a:t>:  </a:t>
            </a:r>
          </a:p>
          <a:p>
            <a:pPr>
              <a:lnSpc>
                <a:spcPct val="100000"/>
              </a:lnSpc>
              <a:spcBef>
                <a:spcPts val="1400"/>
              </a:spcBef>
              <a:buFont typeface="Arial" panose="020B0604020202020204" pitchFamily="34" charset="0"/>
              <a:buChar char="•"/>
            </a:pPr>
            <a:r>
              <a:rPr lang="en-US" sz="5600" dirty="0">
                <a:solidFill>
                  <a:schemeClr val="accent3">
                    <a:lumMod val="25000"/>
                  </a:schemeClr>
                </a:solidFill>
                <a:latin typeface="Abadi"/>
              </a:rPr>
              <a:t>To see if the company decided to focus on a particular orbit type over time</a:t>
            </a:r>
          </a:p>
          <a:p>
            <a:pPr marL="0" indent="0">
              <a:lnSpc>
                <a:spcPct val="100000"/>
              </a:lnSpc>
              <a:spcBef>
                <a:spcPts val="1400"/>
              </a:spcBef>
              <a:buNone/>
            </a:pPr>
            <a:r>
              <a:rPr lang="en-US" sz="5600" b="1" dirty="0">
                <a:solidFill>
                  <a:schemeClr val="accent3">
                    <a:lumMod val="25000"/>
                  </a:schemeClr>
                </a:solidFill>
                <a:latin typeface="Abadi"/>
              </a:rPr>
              <a:t>Payload Mass Versus Orbit Type: </a:t>
            </a:r>
          </a:p>
          <a:p>
            <a:pPr>
              <a:lnSpc>
                <a:spcPct val="100000"/>
              </a:lnSpc>
              <a:spcBef>
                <a:spcPts val="1400"/>
              </a:spcBef>
              <a:buFont typeface="Wingdings" panose="05000000000000000000" pitchFamily="2" charset="2"/>
              <a:buChar char="§"/>
            </a:pPr>
            <a:r>
              <a:rPr lang="en-US" sz="5600" dirty="0">
                <a:solidFill>
                  <a:schemeClr val="accent3">
                    <a:lumMod val="25000"/>
                  </a:schemeClr>
                </a:solidFill>
                <a:latin typeface="Abadi"/>
              </a:rPr>
              <a:t> To see if there is a relationship between the payload   mass and orbit type</a:t>
            </a:r>
          </a:p>
          <a:p>
            <a:pPr marL="0" indent="0">
              <a:lnSpc>
                <a:spcPct val="100000"/>
              </a:lnSpc>
              <a:spcBef>
                <a:spcPts val="1400"/>
              </a:spcBef>
              <a:buNone/>
            </a:pPr>
            <a:r>
              <a:rPr lang="en-US" sz="5600" b="1" dirty="0">
                <a:solidFill>
                  <a:schemeClr val="accent3">
                    <a:lumMod val="25000"/>
                  </a:schemeClr>
                </a:solidFill>
                <a:latin typeface="Abadi"/>
              </a:rPr>
              <a:t>Annual Launch Success Rate Over Years(Line):</a:t>
            </a:r>
          </a:p>
          <a:p>
            <a:pPr>
              <a:lnSpc>
                <a:spcPct val="100000"/>
              </a:lnSpc>
              <a:spcBef>
                <a:spcPts val="1400"/>
              </a:spcBef>
              <a:buFont typeface="Arial" panose="020B0604020202020204" pitchFamily="34" charset="0"/>
              <a:buChar char="•"/>
            </a:pPr>
            <a:r>
              <a:rPr lang="en-US" sz="5600" dirty="0">
                <a:solidFill>
                  <a:schemeClr val="accent3">
                    <a:lumMod val="25000"/>
                  </a:schemeClr>
                </a:solidFill>
                <a:latin typeface="Abadi"/>
              </a:rPr>
              <a:t>  To see if the company became more successful at 	launches over time</a:t>
            </a:r>
          </a:p>
          <a:p>
            <a:pPr marL="57150" indent="0">
              <a:spcBef>
                <a:spcPts val="1400"/>
              </a:spcBef>
              <a:buNone/>
            </a:pPr>
            <a:endParaRPr lang="en-US" sz="5600" dirty="0">
              <a:solidFill>
                <a:schemeClr val="accent3">
                  <a:lumMod val="25000"/>
                </a:schemeClr>
              </a:solidFill>
              <a:latin typeface="Abadi"/>
            </a:endParaRPr>
          </a:p>
          <a:p>
            <a:pPr marL="0" indent="0">
              <a:buNone/>
            </a:pPr>
            <a:r>
              <a:rPr lang="en-US" sz="6400" b="1" u="sng" dirty="0"/>
              <a:t>External Reference</a:t>
            </a:r>
            <a:r>
              <a:rPr lang="en-US" sz="6400" b="1" dirty="0"/>
              <a:t>:</a:t>
            </a:r>
          </a:p>
          <a:p>
            <a:pPr marL="0" indent="0">
              <a:buNone/>
            </a:pPr>
            <a:r>
              <a:rPr lang="en-US" sz="6400" b="1" dirty="0">
                <a:hlinkClick r:id="rId3"/>
              </a:rPr>
              <a:t>https://github.com/RMHUNC/Space-Y/blob/682bdd1631419b129111edc9ecd4034bc7128a13/EDA%20with%20Visualizations.ipynb</a:t>
            </a:r>
            <a:endParaRPr lang="en-US" sz="6400" b="1" dirty="0"/>
          </a:p>
          <a:p>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91636" y="66491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5FA981B3-394D-CE9D-DDF1-7E9A41BD1A08}"/>
              </a:ext>
            </a:extLst>
          </p:cNvPr>
          <p:cNvSpPr txBox="1"/>
          <p:nvPr/>
        </p:nvSpPr>
        <p:spPr>
          <a:xfrm>
            <a:off x="2769351" y="1317364"/>
            <a:ext cx="5719156" cy="461665"/>
          </a:xfrm>
          <a:prstGeom prst="rect">
            <a:avLst/>
          </a:prstGeom>
          <a:noFill/>
        </p:spPr>
        <p:txBody>
          <a:bodyPr wrap="square" rtlCol="0">
            <a:spAutoFit/>
          </a:bodyPr>
          <a:lstStyle/>
          <a:p>
            <a:pPr algn="ctr"/>
            <a:r>
              <a:rPr lang="en-US" sz="2400" b="1" u="sng" dirty="0"/>
              <a:t>Charts &amp; Graphs Plotted</a:t>
            </a: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Custom 1">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C00000"/>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1806</TotalTime>
  <Words>2278</Words>
  <Application>Microsoft Office PowerPoint</Application>
  <PresentationFormat>Widescreen</PresentationFormat>
  <Paragraphs>364</Paragraphs>
  <Slides>45</Slides>
  <Notes>3</Notes>
  <HiddenSlides>0</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Custom Design</vt:lpstr>
      <vt:lpstr>Facet</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Ryan Hill</cp:lastModifiedBy>
  <cp:revision>330</cp:revision>
  <dcterms:created xsi:type="dcterms:W3CDTF">2021-04-29T18:58:34Z</dcterms:created>
  <dcterms:modified xsi:type="dcterms:W3CDTF">2023-08-12T16:26:30Z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